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840" r:id="rId1"/>
  </p:sldMasterIdLst>
  <p:notesMasterIdLst>
    <p:notesMasterId r:id="rId12"/>
  </p:notesMasterIdLst>
  <p:handoutMasterIdLst>
    <p:handoutMasterId r:id="rId13"/>
  </p:handoutMasterIdLst>
  <p:sldIdLst>
    <p:sldId id="273" r:id="rId2"/>
    <p:sldId id="260" r:id="rId3"/>
    <p:sldId id="257" r:id="rId4"/>
    <p:sldId id="261" r:id="rId5"/>
    <p:sldId id="277" r:id="rId6"/>
    <p:sldId id="278" r:id="rId7"/>
    <p:sldId id="279" r:id="rId8"/>
    <p:sldId id="280" r:id="rId9"/>
    <p:sldId id="274" r:id="rId10"/>
    <p:sldId id="27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Style moyen 4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Style moyen 4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C4B1156A-380E-4F78-BDF5-A606A8083BF9}" styleName="Style moyen 4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52" autoAdjust="0"/>
    <p:restoredTop sz="94660"/>
  </p:normalViewPr>
  <p:slideViewPr>
    <p:cSldViewPr snapToGrid="0">
      <p:cViewPr varScale="1">
        <p:scale>
          <a:sx n="110" d="100"/>
          <a:sy n="110" d="100"/>
        </p:scale>
        <p:origin x="876" y="108"/>
      </p:cViewPr>
      <p:guideLst/>
    </p:cSldViewPr>
  </p:slid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EF696027-1087-4718-9ABC-41D7F32FB1B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A"/>
          </a:p>
        </p:txBody>
      </p:sp>
      <p:sp>
        <p:nvSpPr>
          <p:cNvPr id="3" name="Espace réservé de la date 2">
            <a:extLst>
              <a:ext uri="{FF2B5EF4-FFF2-40B4-BE49-F238E27FC236}">
                <a16:creationId xmlns:a16="http://schemas.microsoft.com/office/drawing/2014/main" id="{77B0AB14-B599-4D54-A02C-8B7E4DB6FFF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B76B4CB-B8D6-402B-B191-FD94865D5372}" type="datetimeFigureOut">
              <a:rPr lang="fr-CA" smtClean="0"/>
              <a:t>2020-10-16</a:t>
            </a:fld>
            <a:endParaRPr lang="fr-CA"/>
          </a:p>
        </p:txBody>
      </p:sp>
      <p:sp>
        <p:nvSpPr>
          <p:cNvPr id="4" name="Espace réservé du pied de page 3">
            <a:extLst>
              <a:ext uri="{FF2B5EF4-FFF2-40B4-BE49-F238E27FC236}">
                <a16:creationId xmlns:a16="http://schemas.microsoft.com/office/drawing/2014/main" id="{23536FEF-2EC9-48A3-810C-29A604891A7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CA"/>
          </a:p>
        </p:txBody>
      </p:sp>
      <p:sp>
        <p:nvSpPr>
          <p:cNvPr id="5" name="Espace réservé du numéro de diapositive 4">
            <a:extLst>
              <a:ext uri="{FF2B5EF4-FFF2-40B4-BE49-F238E27FC236}">
                <a16:creationId xmlns:a16="http://schemas.microsoft.com/office/drawing/2014/main" id="{67854767-DB2E-4D0E-87B9-016831EDD51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21A55C8-02C9-4C30-98D3-6BEE8BD120D5}" type="slidenum">
              <a:rPr lang="fr-CA" smtClean="0"/>
              <a:t>‹N°›</a:t>
            </a:fld>
            <a:endParaRPr lang="fr-CA"/>
          </a:p>
        </p:txBody>
      </p:sp>
    </p:spTree>
    <p:extLst>
      <p:ext uri="{BB962C8B-B14F-4D97-AF65-F5344CB8AC3E}">
        <p14:creationId xmlns:p14="http://schemas.microsoft.com/office/powerpoint/2010/main" val="4564852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9AD80D-EA00-4EF3-8288-1CA073A172EB}" type="datetimeFigureOut">
              <a:rPr lang="fr-CA" smtClean="0"/>
              <a:t>2020-10-16</a:t>
            </a:fld>
            <a:endParaRPr lang="fr-CA"/>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CA"/>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AFEA47-617D-4131-80DC-B487C3E4A6C8}" type="slidenum">
              <a:rPr lang="fr-CA" smtClean="0"/>
              <a:t>‹N°›</a:t>
            </a:fld>
            <a:endParaRPr lang="fr-CA"/>
          </a:p>
        </p:txBody>
      </p:sp>
    </p:spTree>
    <p:extLst>
      <p:ext uri="{BB962C8B-B14F-4D97-AF65-F5344CB8AC3E}">
        <p14:creationId xmlns:p14="http://schemas.microsoft.com/office/powerpoint/2010/main" val="15424603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CA" dirty="0"/>
          </a:p>
        </p:txBody>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fr-FR" dirty="0"/>
              <a:t>Modifiez le style du titre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Modifiez le style des sous-titres du masque</a:t>
            </a:r>
            <a:endParaRPr lang="en-US" dirty="0"/>
          </a:p>
        </p:txBody>
      </p:sp>
      <p:sp>
        <p:nvSpPr>
          <p:cNvPr id="4" name="Date Placeholder 3"/>
          <p:cNvSpPr>
            <a:spLocks noGrp="1"/>
          </p:cNvSpPr>
          <p:nvPr>
            <p:ph type="dt" sz="half" idx="10"/>
          </p:nvPr>
        </p:nvSpPr>
        <p:spPr>
          <a:xfrm>
            <a:off x="10281843" y="5215474"/>
            <a:ext cx="1117755" cy="365125"/>
          </a:xfrm>
          <a:prstGeom prst="rect">
            <a:avLst/>
          </a:prstGeom>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a:t>
            </a:fld>
            <a:endParaRPr lang="en-US" dirty="0"/>
          </a:p>
        </p:txBody>
      </p:sp>
      <p:pic>
        <p:nvPicPr>
          <p:cNvPr id="10" name="Image 9">
            <a:extLst>
              <a:ext uri="{FF2B5EF4-FFF2-40B4-BE49-F238E27FC236}">
                <a16:creationId xmlns:a16="http://schemas.microsoft.com/office/drawing/2014/main" id="{CE43173C-7906-445D-A95F-72F45F62836E}"/>
              </a:ext>
            </a:extLst>
          </p:cNvPr>
          <p:cNvPicPr>
            <a:picLocks noChangeAspect="1"/>
          </p:cNvPicPr>
          <p:nvPr userDrawn="1"/>
        </p:nvPicPr>
        <p:blipFill>
          <a:blip r:embed="rId2"/>
          <a:stretch>
            <a:fillRect/>
          </a:stretch>
        </p:blipFill>
        <p:spPr>
          <a:xfrm>
            <a:off x="9577630" y="4441104"/>
            <a:ext cx="2310584" cy="152413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Modifiez le style du titre</a:t>
            </a:r>
            <a:endParaRPr lang="en-US" dirty="0"/>
          </a:p>
        </p:txBody>
      </p:sp>
      <p:sp>
        <p:nvSpPr>
          <p:cNvPr id="3" name="Content Placeholder 2"/>
          <p:cNvSpPr>
            <a:spLocks noGrp="1"/>
          </p:cNvSpPr>
          <p:nvPr>
            <p:ph idx="1"/>
          </p:nvPr>
        </p:nvSpPr>
        <p:spPr/>
        <p:txBody>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7" name="Date Placeholder 3">
            <a:extLst>
              <a:ext uri="{FF2B5EF4-FFF2-40B4-BE49-F238E27FC236}">
                <a16:creationId xmlns:a16="http://schemas.microsoft.com/office/drawing/2014/main" id="{11D0FB6F-E813-4DE8-B81F-BAB1E76B6296}"/>
              </a:ext>
            </a:extLst>
          </p:cNvPr>
          <p:cNvSpPr txBox="1">
            <a:spLocks/>
          </p:cNvSpPr>
          <p:nvPr userDrawn="1"/>
        </p:nvSpPr>
        <p:spPr>
          <a:xfrm>
            <a:off x="9908771" y="867065"/>
            <a:ext cx="1284241" cy="365125"/>
          </a:xfrm>
          <a:prstGeom prst="rect">
            <a:avLst/>
          </a:prstGeom>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1600" dirty="0"/>
          </a:p>
        </p:txBody>
      </p:sp>
      <p:sp>
        <p:nvSpPr>
          <p:cNvPr id="8" name="Footer Placeholder 4">
            <a:extLst>
              <a:ext uri="{FF2B5EF4-FFF2-40B4-BE49-F238E27FC236}">
                <a16:creationId xmlns:a16="http://schemas.microsoft.com/office/drawing/2014/main" id="{51AB26CB-4481-4F69-A4F7-8DE37229AA59}"/>
              </a:ext>
            </a:extLst>
          </p:cNvPr>
          <p:cNvSpPr txBox="1">
            <a:spLocks/>
          </p:cNvSpPr>
          <p:nvPr userDrawn="1"/>
        </p:nvSpPr>
        <p:spPr>
          <a:xfrm>
            <a:off x="211668" y="6253896"/>
            <a:ext cx="7315200" cy="365125"/>
          </a:xfrm>
          <a:prstGeom prst="rect">
            <a:avLst/>
          </a:prstGeom>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CA" noProof="0" dirty="0"/>
              <a:t>Consultation écrite sur le projet de Règlement 456-2</a:t>
            </a:r>
          </a:p>
        </p:txBody>
      </p:sp>
      <p:sp>
        <p:nvSpPr>
          <p:cNvPr id="9" name="Slide Number Placeholder 5">
            <a:extLst>
              <a:ext uri="{FF2B5EF4-FFF2-40B4-BE49-F238E27FC236}">
                <a16:creationId xmlns:a16="http://schemas.microsoft.com/office/drawing/2014/main" id="{BA0ADB68-22D5-45D7-B47F-3DBB51A65326}"/>
              </a:ext>
            </a:extLst>
          </p:cNvPr>
          <p:cNvSpPr>
            <a:spLocks noGrp="1"/>
          </p:cNvSpPr>
          <p:nvPr>
            <p:ph type="sldNum" sz="quarter" idx="12"/>
          </p:nvPr>
        </p:nvSpPr>
        <p:spPr>
          <a:xfrm>
            <a:off x="10634135" y="6356350"/>
            <a:ext cx="1530927" cy="365125"/>
          </a:xfrm>
        </p:spPr>
        <p:txBody>
          <a:bodyPr/>
          <a:lstStyle/>
          <a:p>
            <a:fld id="{4FAB73BC-B049-4115-A692-8D63A059BFB8}"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fr-FR"/>
              <a:t>Modifiez le style du titre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8" name="Date Placeholder 7"/>
          <p:cNvSpPr>
            <a:spLocks noGrp="1"/>
          </p:cNvSpPr>
          <p:nvPr>
            <p:ph type="dt" sz="half" idx="10"/>
          </p:nvPr>
        </p:nvSpPr>
        <p:spPr>
          <a:xfrm>
            <a:off x="10281843" y="5215474"/>
            <a:ext cx="1117755" cy="365125"/>
          </a:xfrm>
          <a:prstGeom prst="rect">
            <a:avLst/>
          </a:prstGeom>
        </p:spPr>
        <p:txBody>
          <a:bodyPr/>
          <a:lstStyle/>
          <a:p>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2" name="Date Placeholder 1"/>
          <p:cNvSpPr>
            <a:spLocks noGrp="1"/>
          </p:cNvSpPr>
          <p:nvPr>
            <p:ph type="dt" sz="half" idx="10"/>
          </p:nvPr>
        </p:nvSpPr>
        <p:spPr>
          <a:xfrm>
            <a:off x="10281843" y="5215474"/>
            <a:ext cx="1117755" cy="365125"/>
          </a:xfrm>
          <a:prstGeom prst="rect">
            <a:avLst/>
          </a:prstGeom>
        </p:spPr>
        <p:txBody>
          <a:bodyPr/>
          <a:lstStyle/>
          <a:p>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fr-FR"/>
              <a:t>Modifiez le style du titre</a:t>
            </a:r>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fr-FR"/>
              <a:t>Modifiez le style du titre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fr-FR"/>
              <a:t>Modifiez le style du titre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accent1">
                <a:lumMod val="89000"/>
                <a:alpha val="0"/>
              </a:schemeClr>
            </a:gs>
            <a:gs pos="100000">
              <a:schemeClr val="accent1">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br>
              <a:rPr lang="fr-FR" dirty="0"/>
            </a:br>
            <a:br>
              <a:rPr lang="fr-FR" dirty="0"/>
            </a:br>
            <a:r>
              <a:rPr lang="fr-FR" dirty="0"/>
              <a:t>Document complémentaire explicatif</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endParaRPr lang="fr-FR" dirty="0"/>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5" name="Footer Placeholder 4"/>
          <p:cNvSpPr>
            <a:spLocks noGrp="1"/>
          </p:cNvSpPr>
          <p:nvPr>
            <p:ph type="ftr" sz="quarter" idx="3"/>
          </p:nvPr>
        </p:nvSpPr>
        <p:spPr>
          <a:xfrm>
            <a:off x="3869268" y="5600111"/>
            <a:ext cx="7315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‹N°›</a:t>
            </a:fld>
            <a:endParaRPr lang="en-US" dirty="0"/>
          </a:p>
        </p:txBody>
      </p:sp>
      <p:pic>
        <p:nvPicPr>
          <p:cNvPr id="9" name="Image 8" descr="Une image contenant dessin, table&#10;&#10;Description générée automatiquement">
            <a:extLst>
              <a:ext uri="{FF2B5EF4-FFF2-40B4-BE49-F238E27FC236}">
                <a16:creationId xmlns:a16="http://schemas.microsoft.com/office/drawing/2014/main" id="{14A9D067-BB8F-4F43-9E14-8E16F9F3D165}"/>
              </a:ext>
            </a:extLst>
          </p:cNvPr>
          <p:cNvPicPr>
            <a:picLocks noChangeAspect="1"/>
          </p:cNvPicPr>
          <p:nvPr userDrawn="1"/>
        </p:nvPicPr>
        <p:blipFill>
          <a:blip r:embed="rId13"/>
          <a:stretch>
            <a:fillRect/>
          </a:stretch>
        </p:blipFill>
        <p:spPr>
          <a:xfrm>
            <a:off x="292953" y="1123836"/>
            <a:ext cx="2633127" cy="1732057"/>
          </a:xfrm>
          <a:prstGeom prst="rect">
            <a:avLst/>
          </a:prstGeom>
        </p:spPr>
      </p:pic>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hdr="0" ftr="0" dt="0"/>
  <p:txStyles>
    <p:titleStyle>
      <a:lvl1pPr algn="l" defTabSz="914400" rtl="0" eaLnBrk="1" latinLnBrk="0" hangingPunct="1">
        <a:lnSpc>
          <a:spcPct val="90000"/>
        </a:lnSpc>
        <a:spcBef>
          <a:spcPct val="0"/>
        </a:spcBef>
        <a:buNone/>
        <a:defRPr sz="28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8.xml"/><Relationship Id="rId3" Type="http://schemas.openxmlformats.org/officeDocument/2006/relationships/tags" Target="../tags/tag3.xml"/><Relationship Id="rId7" Type="http://schemas.openxmlformats.org/officeDocument/2006/relationships/tags" Target="../tags/tag7.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image" Target="../media/image3.png"/><Relationship Id="rId5" Type="http://schemas.openxmlformats.org/officeDocument/2006/relationships/tags" Target="../tags/tag5.xml"/><Relationship Id="rId10" Type="http://schemas.openxmlformats.org/officeDocument/2006/relationships/image" Target="../media/image1.jpg"/><Relationship Id="rId4" Type="http://schemas.openxmlformats.org/officeDocument/2006/relationships/tags" Target="../tags/tag4.xml"/><Relationship Id="rId9"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tags" Target="../tags/tag47.xml"/><Relationship Id="rId7" Type="http://schemas.openxmlformats.org/officeDocument/2006/relationships/slideLayout" Target="../slideLayouts/slideLayout1.xml"/><Relationship Id="rId2" Type="http://schemas.openxmlformats.org/officeDocument/2006/relationships/tags" Target="../tags/tag46.xml"/><Relationship Id="rId1" Type="http://schemas.openxmlformats.org/officeDocument/2006/relationships/tags" Target="../tags/tag45.xml"/><Relationship Id="rId6" Type="http://schemas.openxmlformats.org/officeDocument/2006/relationships/tags" Target="../tags/tag50.xml"/><Relationship Id="rId5" Type="http://schemas.openxmlformats.org/officeDocument/2006/relationships/tags" Target="../tags/tag49.xml"/><Relationship Id="rId4" Type="http://schemas.openxmlformats.org/officeDocument/2006/relationships/tags" Target="../tags/tag48.xml"/></Relationships>
</file>

<file path=ppt/slides/_rels/slide2.xml.rels><?xml version="1.0" encoding="UTF-8" standalone="yes"?>
<Relationships xmlns="http://schemas.openxmlformats.org/package/2006/relationships"><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slideLayout" Target="../slideLayouts/slideLayout2.xml"/><Relationship Id="rId5" Type="http://schemas.openxmlformats.org/officeDocument/2006/relationships/tags" Target="../tags/tag13.xml"/><Relationship Id="rId4" Type="http://schemas.openxmlformats.org/officeDocument/2006/relationships/tags" Target="../tags/tag12.xml"/></Relationships>
</file>

<file path=ppt/slides/_rels/slide3.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16.xml"/><Relationship Id="rId7" Type="http://schemas.openxmlformats.org/officeDocument/2006/relationships/tags" Target="../tags/tag20.xml"/><Relationship Id="rId2" Type="http://schemas.openxmlformats.org/officeDocument/2006/relationships/tags" Target="../tags/tag15.xml"/><Relationship Id="rId1" Type="http://schemas.openxmlformats.org/officeDocument/2006/relationships/tags" Target="../tags/tag14.xml"/><Relationship Id="rId6" Type="http://schemas.openxmlformats.org/officeDocument/2006/relationships/tags" Target="../tags/tag19.xml"/><Relationship Id="rId5" Type="http://schemas.openxmlformats.org/officeDocument/2006/relationships/tags" Target="../tags/tag18.xml"/><Relationship Id="rId4" Type="http://schemas.openxmlformats.org/officeDocument/2006/relationships/tags" Target="../tags/tag17.xml"/></Relationships>
</file>

<file path=ppt/slides/_rels/slide4.xml.rels><?xml version="1.0" encoding="UTF-8" standalone="yes"?>
<Relationships xmlns="http://schemas.openxmlformats.org/package/2006/relationships"><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tags" Target="../tags/tag21.xml"/><Relationship Id="rId4"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tags" Target="../tags/tag24.xml"/><Relationship Id="rId6" Type="http://schemas.openxmlformats.org/officeDocument/2006/relationships/slideLayout" Target="../slideLayouts/slideLayout2.xml"/><Relationship Id="rId5" Type="http://schemas.openxmlformats.org/officeDocument/2006/relationships/tags" Target="../tags/tag28.xml"/><Relationship Id="rId4" Type="http://schemas.openxmlformats.org/officeDocument/2006/relationships/tags" Target="../tags/tag27.xml"/></Relationships>
</file>

<file path=ppt/slides/_rels/slide6.xml.rels><?xml version="1.0" encoding="UTF-8" standalone="yes"?>
<Relationships xmlns="http://schemas.openxmlformats.org/package/2006/relationships"><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tags" Target="../tags/tag29.xml"/><Relationship Id="rId4"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tags" Target="../tags/tag32.xml"/><Relationship Id="rId4"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tags" Target="../tags/tag35.xml"/><Relationship Id="rId4"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slideLayout" Target="../slideLayouts/slideLayout1.xml"/><Relationship Id="rId3" Type="http://schemas.openxmlformats.org/officeDocument/2006/relationships/tags" Target="../tags/tag40.xml"/><Relationship Id="rId7" Type="http://schemas.openxmlformats.org/officeDocument/2006/relationships/tags" Target="../tags/tag44.xml"/><Relationship Id="rId2" Type="http://schemas.openxmlformats.org/officeDocument/2006/relationships/tags" Target="../tags/tag39.xml"/><Relationship Id="rId1" Type="http://schemas.openxmlformats.org/officeDocument/2006/relationships/tags" Target="../tags/tag38.xml"/><Relationship Id="rId6" Type="http://schemas.openxmlformats.org/officeDocument/2006/relationships/tags" Target="../tags/tag43.xml"/><Relationship Id="rId5" Type="http://schemas.openxmlformats.org/officeDocument/2006/relationships/tags" Target="../tags/tag42.xml"/><Relationship Id="rId4" Type="http://schemas.openxmlformats.org/officeDocument/2006/relationships/tags" Target="../tags/tag41.xml"/><Relationship Id="rId9" Type="http://schemas.openxmlformats.org/officeDocument/2006/relationships/hyperlink" Target="mailto:greffier@opark.c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26114B6B-6D15-46E8-9310-9A1C4E956A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1"/>
            </p:custDataLst>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7AAE617A-6BA3-434D-B181-7B536C0EF8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2"/>
            </p:custDataLst>
            <p:extLst>
              <p:ext uri="{386F3935-93C4-4BCD-93E2-E3B085C9AB24}">
                <p16:designElem xmlns:p16="http://schemas.microsoft.com/office/powerpoint/2015/main" val="1"/>
              </p:ext>
            </p:extLst>
          </p:nvPr>
        </p:nvSpPr>
        <p:spPr>
          <a:xfrm>
            <a:off x="1" y="761999"/>
            <a:ext cx="4642228"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Sous-titre 2">
            <a:extLst>
              <a:ext uri="{FF2B5EF4-FFF2-40B4-BE49-F238E27FC236}">
                <a16:creationId xmlns:a16="http://schemas.microsoft.com/office/drawing/2014/main" id="{F2730B62-723A-4414-9CE6-48C3814CDE54}"/>
              </a:ext>
            </a:extLst>
          </p:cNvPr>
          <p:cNvSpPr>
            <a:spLocks noGrp="1"/>
          </p:cNvSpPr>
          <p:nvPr>
            <p:ph type="subTitle" idx="1"/>
            <p:custDataLst>
              <p:tags r:id="rId3"/>
            </p:custDataLst>
          </p:nvPr>
        </p:nvSpPr>
        <p:spPr>
          <a:xfrm>
            <a:off x="193431" y="2497014"/>
            <a:ext cx="4281854" cy="2980593"/>
          </a:xfrm>
        </p:spPr>
        <p:txBody>
          <a:bodyPr>
            <a:normAutofit/>
          </a:bodyPr>
          <a:lstStyle/>
          <a:p>
            <a:r>
              <a:rPr lang="fr-CA" sz="3200" b="1" dirty="0"/>
              <a:t>Consultation écrite sur le Règlement numéro 456-2 remplaçant l’assemblée publique de consultation</a:t>
            </a:r>
          </a:p>
        </p:txBody>
      </p:sp>
      <p:sp>
        <p:nvSpPr>
          <p:cNvPr id="31" name="Rectangle 30">
            <a:extLst>
              <a:ext uri="{FF2B5EF4-FFF2-40B4-BE49-F238E27FC236}">
                <a16:creationId xmlns:a16="http://schemas.microsoft.com/office/drawing/2014/main" id="{1B6CCFA1-328B-40BB-A9CB-0CF80A78E3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4"/>
            </p:custDataLst>
            <p:extLst>
              <p:ext uri="{386F3935-93C4-4BCD-93E2-E3B085C9AB24}">
                <p16:designElem xmlns:p16="http://schemas.microsoft.com/office/powerpoint/2015/main" val="1"/>
              </p:ext>
            </p:extLst>
          </p:nvPr>
        </p:nvSpPr>
        <p:spPr>
          <a:xfrm>
            <a:off x="9408840" y="758952"/>
            <a:ext cx="2079069" cy="23442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29DD6A62-71E3-44C2-B53E-15B1FAA286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5"/>
            </p:custDataLst>
            <p:extLst>
              <p:ext uri="{386F3935-93C4-4BCD-93E2-E3B085C9AB24}">
                <p16:designElem xmlns:p16="http://schemas.microsoft.com/office/powerpoint/2015/main" val="1"/>
              </p:ext>
            </p:extLst>
          </p:nvPr>
        </p:nvSpPr>
        <p:spPr>
          <a:xfrm>
            <a:off x="5137463" y="4080912"/>
            <a:ext cx="2157385" cy="2008992"/>
          </a:xfrm>
          <a:prstGeom prst="rect">
            <a:avLst/>
          </a:prstGeom>
          <a:solidFill>
            <a:schemeClr val="tx1">
              <a:lumMod val="50000"/>
              <a:lumOff val="5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Image 14">
            <a:extLst>
              <a:ext uri="{FF2B5EF4-FFF2-40B4-BE49-F238E27FC236}">
                <a16:creationId xmlns:a16="http://schemas.microsoft.com/office/drawing/2014/main" id="{6715DCF3-D88C-4E38-8F25-F673A65D56D4}"/>
              </a:ext>
            </a:extLst>
          </p:cNvPr>
          <p:cNvPicPr>
            <a:picLocks noChangeAspect="1"/>
          </p:cNvPicPr>
          <p:nvPr>
            <p:custDataLst>
              <p:tags r:id="rId6"/>
            </p:custDataLst>
          </p:nvPr>
        </p:nvPicPr>
        <p:blipFill rotWithShape="1">
          <a:blip r:embed="rId10"/>
          <a:srcRect l="2302" r="4003" b="4"/>
          <a:stretch/>
        </p:blipFill>
        <p:spPr>
          <a:xfrm>
            <a:off x="7460907" y="3264090"/>
            <a:ext cx="4027002" cy="2825813"/>
          </a:xfrm>
          <a:prstGeom prst="rect">
            <a:avLst/>
          </a:prstGeom>
        </p:spPr>
      </p:pic>
      <p:pic>
        <p:nvPicPr>
          <p:cNvPr id="6" name="Image 5">
            <a:extLst>
              <a:ext uri="{FF2B5EF4-FFF2-40B4-BE49-F238E27FC236}">
                <a16:creationId xmlns:a16="http://schemas.microsoft.com/office/drawing/2014/main" id="{C0ACED36-166F-4632-AD1E-4ADCA84B6FA2}"/>
              </a:ext>
            </a:extLst>
          </p:cNvPr>
          <p:cNvPicPr>
            <a:picLocks noChangeAspect="1"/>
          </p:cNvPicPr>
          <p:nvPr>
            <p:custDataLst>
              <p:tags r:id="rId7"/>
            </p:custDataLst>
          </p:nvPr>
        </p:nvPicPr>
        <p:blipFill rotWithShape="1">
          <a:blip r:embed="rId11"/>
          <a:srcRect l="24800" r="14869" b="1"/>
          <a:stretch/>
        </p:blipFill>
        <p:spPr>
          <a:xfrm>
            <a:off x="5137461" y="758952"/>
            <a:ext cx="4113439" cy="3161093"/>
          </a:xfrm>
          <a:custGeom>
            <a:avLst/>
            <a:gdLst/>
            <a:ahLst/>
            <a:cxnLst/>
            <a:rect l="l" t="t" r="r" b="b"/>
            <a:pathLst>
              <a:path w="4113439" h="3161093">
                <a:moveTo>
                  <a:pt x="0" y="0"/>
                </a:moveTo>
                <a:lnTo>
                  <a:pt x="4113439" y="0"/>
                </a:lnTo>
                <a:lnTo>
                  <a:pt x="4113439" y="2344272"/>
                </a:lnTo>
                <a:lnTo>
                  <a:pt x="2157387" y="2344272"/>
                </a:lnTo>
                <a:lnTo>
                  <a:pt x="2157387" y="3161093"/>
                </a:lnTo>
                <a:lnTo>
                  <a:pt x="0" y="3161093"/>
                </a:lnTo>
                <a:close/>
              </a:path>
            </a:pathLst>
          </a:custGeom>
        </p:spPr>
      </p:pic>
      <p:sp>
        <p:nvSpPr>
          <p:cNvPr id="35" name="Rectangle 34">
            <a:extLst>
              <a:ext uri="{FF2B5EF4-FFF2-40B4-BE49-F238E27FC236}">
                <a16:creationId xmlns:a16="http://schemas.microsoft.com/office/drawing/2014/main" id="{21A23C7F-CB20-458F-9B61-2434CE018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8"/>
            </p:custDataLst>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056554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9FDD9264-A478-4B82-A891-2BEA8BF9F6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1"/>
            </p:custDataLst>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6DFBC544-250D-43BB-9733-7DDCAF1639CD}"/>
              </a:ext>
            </a:extLst>
          </p:cNvPr>
          <p:cNvPicPr>
            <a:picLocks noChangeAspect="1"/>
          </p:cNvPicPr>
          <p:nvPr>
            <p:custDataLst>
              <p:tags r:id="rId2"/>
            </p:custDataLst>
          </p:nvPr>
        </p:nvPicPr>
        <p:blipFill rotWithShape="1">
          <a:blip r:embed="rId8"/>
          <a:srcRect t="13311" r="9092" b="35540"/>
          <a:stretch/>
        </p:blipFill>
        <p:spPr>
          <a:xfrm>
            <a:off x="10980" y="0"/>
            <a:ext cx="12188932" cy="6858000"/>
          </a:xfrm>
          <a:prstGeom prst="rect">
            <a:avLst/>
          </a:prstGeom>
        </p:spPr>
      </p:pic>
      <p:sp>
        <p:nvSpPr>
          <p:cNvPr id="29" name="Rectangle 28">
            <a:extLst>
              <a:ext uri="{FF2B5EF4-FFF2-40B4-BE49-F238E27FC236}">
                <a16:creationId xmlns:a16="http://schemas.microsoft.com/office/drawing/2014/main" id="{C4D755E9-CEF5-43A7-A514-4664F25F39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3"/>
            </p:custDataLst>
            <p:extLst>
              <p:ext uri="{386F3935-93C4-4BCD-93E2-E3B085C9AB24}">
                <p16:designElem xmlns:p16="http://schemas.microsoft.com/office/powerpoint/2015/main" val="1"/>
              </p:ext>
            </p:extLst>
          </p:nvPr>
        </p:nvSpPr>
        <p:spPr>
          <a:xfrm>
            <a:off x="1" y="761999"/>
            <a:ext cx="4642228"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a:extLst>
              <a:ext uri="{FF2B5EF4-FFF2-40B4-BE49-F238E27FC236}">
                <a16:creationId xmlns:a16="http://schemas.microsoft.com/office/drawing/2014/main" id="{BF747640-DC73-4D1F-960A-61F0F1613892}"/>
              </a:ext>
            </a:extLst>
          </p:cNvPr>
          <p:cNvSpPr>
            <a:spLocks noGrp="1"/>
          </p:cNvSpPr>
          <p:nvPr>
            <p:ph type="ctrTitle"/>
            <p:custDataLst>
              <p:tags r:id="rId4"/>
            </p:custDataLst>
          </p:nvPr>
        </p:nvSpPr>
        <p:spPr>
          <a:xfrm>
            <a:off x="643467" y="1298448"/>
            <a:ext cx="3685070" cy="3255264"/>
          </a:xfrm>
        </p:spPr>
        <p:txBody>
          <a:bodyPr>
            <a:normAutofit/>
          </a:bodyPr>
          <a:lstStyle/>
          <a:p>
            <a:r>
              <a:rPr lang="fr-CA" sz="4400"/>
              <a:t>Merci de votre attention</a:t>
            </a:r>
          </a:p>
        </p:txBody>
      </p:sp>
      <p:sp>
        <p:nvSpPr>
          <p:cNvPr id="3" name="Sous-titre 2">
            <a:extLst>
              <a:ext uri="{FF2B5EF4-FFF2-40B4-BE49-F238E27FC236}">
                <a16:creationId xmlns:a16="http://schemas.microsoft.com/office/drawing/2014/main" id="{F1F0D6BB-3F97-42BA-8C8A-44452CCE2B21}"/>
              </a:ext>
            </a:extLst>
          </p:cNvPr>
          <p:cNvSpPr>
            <a:spLocks noGrp="1"/>
          </p:cNvSpPr>
          <p:nvPr>
            <p:ph type="subTitle" idx="1"/>
            <p:custDataLst>
              <p:tags r:id="rId5"/>
            </p:custDataLst>
          </p:nvPr>
        </p:nvSpPr>
        <p:spPr>
          <a:xfrm>
            <a:off x="643467" y="4670246"/>
            <a:ext cx="3685069" cy="914400"/>
          </a:xfrm>
        </p:spPr>
        <p:txBody>
          <a:bodyPr>
            <a:normAutofit/>
          </a:bodyPr>
          <a:lstStyle/>
          <a:p>
            <a:pPr algn="just"/>
            <a:r>
              <a:rPr lang="fr-CA" sz="1500" dirty="0"/>
              <a:t>Pour plus d’informations concernant ce projet de modification règlementaire, veuillez contacter le Service de l’urbanisme au 450 536 0303 poste 293</a:t>
            </a:r>
          </a:p>
        </p:txBody>
      </p:sp>
      <p:sp>
        <p:nvSpPr>
          <p:cNvPr id="31" name="Rectangle 30">
            <a:extLst>
              <a:ext uri="{FF2B5EF4-FFF2-40B4-BE49-F238E27FC236}">
                <a16:creationId xmlns:a16="http://schemas.microsoft.com/office/drawing/2014/main" id="{2BF879CD-ED15-450F-B829-699C694D2E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6"/>
            </p:custDataLst>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65793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1"/>
            </p:custDataLst>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2"/>
            </p:custDataLst>
            <p:extLst>
              <p:ext uri="{386F3935-93C4-4BCD-93E2-E3B085C9AB24}">
                <p16:designElem xmlns:p16="http://schemas.microsoft.com/office/powerpoint/2015/main" val="1"/>
              </p:ext>
            </p:extLst>
          </p:nvPr>
        </p:nvSpPr>
        <p:spPr>
          <a:xfrm flipH="1" flipV="1">
            <a:off x="0" y="762000"/>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a:extLst>
              <a:ext uri="{FF2B5EF4-FFF2-40B4-BE49-F238E27FC236}">
                <a16:creationId xmlns:a16="http://schemas.microsoft.com/office/drawing/2014/main" id="{47BC5647-B63A-4E36-9FC3-32FF95DFF0B7}"/>
              </a:ext>
            </a:extLst>
          </p:cNvPr>
          <p:cNvSpPr>
            <a:spLocks noGrp="1"/>
          </p:cNvSpPr>
          <p:nvPr>
            <p:ph type="title"/>
            <p:custDataLst>
              <p:tags r:id="rId3"/>
            </p:custDataLst>
          </p:nvPr>
        </p:nvSpPr>
        <p:spPr>
          <a:xfrm>
            <a:off x="494260" y="1683144"/>
            <a:ext cx="2774922" cy="3491712"/>
          </a:xfrm>
        </p:spPr>
        <p:txBody>
          <a:bodyPr>
            <a:normAutofit/>
          </a:bodyPr>
          <a:lstStyle/>
          <a:p>
            <a:br>
              <a:rPr lang="fr-CA" dirty="0"/>
            </a:br>
            <a:endParaRPr lang="fr-CA" dirty="0"/>
          </a:p>
        </p:txBody>
      </p:sp>
      <p:sp>
        <p:nvSpPr>
          <p:cNvPr id="3" name="Espace réservé du contenu 2">
            <a:extLst>
              <a:ext uri="{FF2B5EF4-FFF2-40B4-BE49-F238E27FC236}">
                <a16:creationId xmlns:a16="http://schemas.microsoft.com/office/drawing/2014/main" id="{E64D5B75-8B27-4C81-96DD-B00AA561E169}"/>
              </a:ext>
            </a:extLst>
          </p:cNvPr>
          <p:cNvSpPr>
            <a:spLocks noGrp="1"/>
          </p:cNvSpPr>
          <p:nvPr>
            <p:ph idx="1"/>
            <p:custDataLst>
              <p:tags r:id="rId4"/>
            </p:custDataLst>
          </p:nvPr>
        </p:nvSpPr>
        <p:spPr>
          <a:xfrm>
            <a:off x="4264174" y="1003618"/>
            <a:ext cx="6627377" cy="4481776"/>
          </a:xfrm>
        </p:spPr>
        <p:txBody>
          <a:bodyPr>
            <a:normAutofit/>
          </a:bodyPr>
          <a:lstStyle/>
          <a:p>
            <a:pPr marL="0" indent="0">
              <a:buNone/>
            </a:pPr>
            <a:endParaRPr lang="fr-CA" dirty="0"/>
          </a:p>
          <a:p>
            <a:pPr marL="0" indent="0">
              <a:buNone/>
            </a:pPr>
            <a:r>
              <a:rPr lang="fr-CA" cap="all" dirty="0"/>
              <a:t>Titre du règlement</a:t>
            </a:r>
          </a:p>
          <a:p>
            <a:pPr marL="0" indent="0">
              <a:buNone/>
            </a:pPr>
            <a:endParaRPr lang="fr-CA" sz="1200" u="sng" cap="all" dirty="0"/>
          </a:p>
          <a:p>
            <a:pPr marL="0" indent="0" algn="just">
              <a:buNone/>
            </a:pPr>
            <a:r>
              <a:rPr lang="fr-CA" sz="1800" dirty="0">
                <a:solidFill>
                  <a:schemeClr val="tx1"/>
                </a:solidFill>
                <a:effectLst/>
                <a:latin typeface="Corbel" panose="020B0503020204020204" pitchFamily="34" charset="0"/>
                <a:ea typeface="Times New Roman" panose="02020603050405020304" pitchFamily="18" charset="0"/>
                <a:cs typeface="Arial" panose="020B0604020202020204" pitchFamily="34" charset="0"/>
              </a:rPr>
              <a:t>Le présent Règlement s'intitule Règlement numéro 456-2 modifiant le règlement numéro 456 concernant les ententes relatives aux travaux municipaux sur le territoire de la ville d’</a:t>
            </a:r>
            <a:r>
              <a:rPr lang="fr-CA" sz="1800" dirty="0" err="1">
                <a:solidFill>
                  <a:schemeClr val="tx1"/>
                </a:solidFill>
                <a:effectLst/>
                <a:latin typeface="Corbel" panose="020B0503020204020204" pitchFamily="34" charset="0"/>
                <a:ea typeface="Times New Roman" panose="02020603050405020304" pitchFamily="18" charset="0"/>
                <a:cs typeface="Arial" panose="020B0604020202020204" pitchFamily="34" charset="0"/>
              </a:rPr>
              <a:t>Otterburn</a:t>
            </a:r>
            <a:r>
              <a:rPr lang="fr-CA" sz="1800" dirty="0">
                <a:solidFill>
                  <a:schemeClr val="tx1"/>
                </a:solidFill>
                <a:effectLst/>
                <a:latin typeface="Corbel" panose="020B0503020204020204" pitchFamily="34" charset="0"/>
                <a:ea typeface="Times New Roman" panose="02020603050405020304" pitchFamily="18" charset="0"/>
                <a:cs typeface="Arial" panose="020B0604020202020204" pitchFamily="34" charset="0"/>
              </a:rPr>
              <a:t> Park afin d’abroger l’article 10b), de remplacer l’article 10c) et à l’annexe B, d’abroger les articles 4.4 et 4.5 et de remplacer l’article 4.7 paragraphe </a:t>
            </a:r>
            <a:r>
              <a:rPr lang="fr-CA" sz="1800" dirty="0">
                <a:effectLst/>
                <a:latin typeface="Corbel" panose="020B0503020204020204" pitchFamily="34" charset="0"/>
                <a:ea typeface="Times New Roman" panose="02020603050405020304" pitchFamily="18" charset="0"/>
                <a:cs typeface="Arial" panose="020B0604020202020204" pitchFamily="34" charset="0"/>
              </a:rPr>
              <a:t>1.</a:t>
            </a:r>
            <a:r>
              <a:rPr lang="fr-CA" sz="1800" b="1"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 </a:t>
            </a:r>
            <a:endParaRPr lang="fr-CA" sz="1800" dirty="0">
              <a:effectLst/>
              <a:latin typeface="Corbel" panose="020B0503020204020204" pitchFamily="34" charset="0"/>
              <a:ea typeface="Times New Roman" panose="02020603050405020304" pitchFamily="18" charset="0"/>
              <a:cs typeface="Times New Roman" panose="02020603050405020304" pitchFamily="18" charset="0"/>
            </a:endParaRPr>
          </a:p>
          <a:p>
            <a:pPr marL="0" indent="0">
              <a:buNone/>
            </a:pPr>
            <a:endParaRPr lang="fr-CA" dirty="0"/>
          </a:p>
        </p:txBody>
      </p:sp>
      <p:sp>
        <p:nvSpPr>
          <p:cNvPr id="12" name="Freeform: Shape 11">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5"/>
            </p:custDataLst>
            <p:extLst>
              <p:ext uri="{386F3935-93C4-4BCD-93E2-E3B085C9AB24}">
                <p16:designElem xmlns:p16="http://schemas.microsoft.com/office/powerpoint/2015/main" val="1"/>
              </p:ext>
            </p:extLst>
          </p:nvPr>
        </p:nvSpPr>
        <p:spPr>
          <a:xfrm flipH="1" flipV="1">
            <a:off x="11190517" y="1056875"/>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8723508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1"/>
            </p:custDataLst>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2"/>
            </p:custDataLst>
            <p:extLst>
              <p:ext uri="{386F3935-93C4-4BCD-93E2-E3B085C9AB24}">
                <p16:designElem xmlns:p16="http://schemas.microsoft.com/office/powerpoint/2015/main" val="1"/>
              </p:ext>
            </p:extLst>
          </p:nvPr>
        </p:nvSpPr>
        <p:spPr>
          <a:xfrm>
            <a:off x="1" y="758952"/>
            <a:ext cx="10905976"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re 1">
            <a:extLst>
              <a:ext uri="{FF2B5EF4-FFF2-40B4-BE49-F238E27FC236}">
                <a16:creationId xmlns:a16="http://schemas.microsoft.com/office/drawing/2014/main" id="{C683F366-2D7D-463B-B0B2-163AB32CF2D8}"/>
              </a:ext>
            </a:extLst>
          </p:cNvPr>
          <p:cNvSpPr>
            <a:spLocks noGrp="1"/>
          </p:cNvSpPr>
          <p:nvPr>
            <p:ph type="title"/>
            <p:custDataLst>
              <p:tags r:id="rId3"/>
            </p:custDataLst>
          </p:nvPr>
        </p:nvSpPr>
        <p:spPr>
          <a:xfrm>
            <a:off x="1600754" y="1087374"/>
            <a:ext cx="8983489" cy="1000978"/>
          </a:xfrm>
        </p:spPr>
        <p:txBody>
          <a:bodyPr>
            <a:normAutofit/>
          </a:bodyPr>
          <a:lstStyle/>
          <a:p>
            <a:r>
              <a:rPr lang="fr-CA" dirty="0"/>
              <a:t>Consultation écrite sur le Règlement  numéro 456-2 remplaçant l’assemblée publique de consultation</a:t>
            </a:r>
          </a:p>
        </p:txBody>
      </p:sp>
      <p:sp>
        <p:nvSpPr>
          <p:cNvPr id="12" name="Rectangle 11">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4"/>
            </p:custDataLst>
            <p:extLst>
              <p:ext uri="{386F3935-93C4-4BCD-93E2-E3B085C9AB24}">
                <p16:designElem xmlns:p16="http://schemas.microsoft.com/office/powerpoint/2015/main" val="1"/>
              </p:ext>
            </p:extLst>
          </p:nvPr>
        </p:nvSpPr>
        <p:spPr>
          <a:xfrm>
            <a:off x="11014533" y="758952"/>
            <a:ext cx="1185379"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5"/>
            </p:custDataLst>
            <p:extLst>
              <p:ext uri="{386F3935-93C4-4BCD-93E2-E3B085C9AB24}">
                <p16:designElem xmlns:p16="http://schemas.microsoft.com/office/powerpoint/2015/main" val="1"/>
              </p:ext>
            </p:extLst>
          </p:nvPr>
        </p:nvSpPr>
        <p:spPr>
          <a:xfrm>
            <a:off x="763" y="2526526"/>
            <a:ext cx="1169701"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6"/>
            </p:custDataLst>
            <p:extLst>
              <p:ext uri="{386F3935-93C4-4BCD-93E2-E3B085C9AB24}">
                <p16:designElem xmlns:p16="http://schemas.microsoft.com/office/powerpoint/2015/main" val="1"/>
              </p:ext>
            </p:extLst>
          </p:nvPr>
        </p:nvSpPr>
        <p:spPr>
          <a:xfrm>
            <a:off x="1279019" y="2526526"/>
            <a:ext cx="10920893"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Espace réservé du contenu 2">
            <a:extLst>
              <a:ext uri="{FF2B5EF4-FFF2-40B4-BE49-F238E27FC236}">
                <a16:creationId xmlns:a16="http://schemas.microsoft.com/office/drawing/2014/main" id="{130E09FC-8316-469D-B1A2-6F1B34DC9BAE}"/>
              </a:ext>
            </a:extLst>
          </p:cNvPr>
          <p:cNvSpPr>
            <a:spLocks noGrp="1"/>
          </p:cNvSpPr>
          <p:nvPr>
            <p:ph idx="1"/>
            <p:custDataLst>
              <p:tags r:id="rId7"/>
            </p:custDataLst>
          </p:nvPr>
        </p:nvSpPr>
        <p:spPr>
          <a:xfrm>
            <a:off x="1600753" y="2526526"/>
            <a:ext cx="9305224" cy="3563377"/>
          </a:xfrm>
        </p:spPr>
        <p:txBody>
          <a:bodyPr>
            <a:normAutofit/>
          </a:bodyPr>
          <a:lstStyle/>
          <a:p>
            <a:pPr algn="just">
              <a:lnSpc>
                <a:spcPct val="100000"/>
              </a:lnSpc>
              <a:spcBef>
                <a:spcPts val="1200"/>
              </a:spcBef>
            </a:pPr>
            <a:r>
              <a:rPr lang="fr-CA" sz="1600" dirty="0">
                <a:effectLst/>
                <a:latin typeface="Corbel" panose="020B0503020204020204" pitchFamily="34" charset="0"/>
                <a:ea typeface="Times New Roman" panose="02020603050405020304" pitchFamily="18" charset="0"/>
                <a:cs typeface="Arial" panose="020B0604020202020204" pitchFamily="34" charset="0"/>
              </a:rPr>
              <a:t>En vertu de la </a:t>
            </a:r>
            <a:r>
              <a:rPr lang="fr-CA" sz="1600" i="1" dirty="0">
                <a:effectLst/>
                <a:latin typeface="Corbel" panose="020B0503020204020204" pitchFamily="34" charset="0"/>
                <a:ea typeface="Times New Roman" panose="02020603050405020304" pitchFamily="18" charset="0"/>
                <a:cs typeface="Arial" panose="020B0604020202020204" pitchFamily="34" charset="0"/>
              </a:rPr>
              <a:t>Loi sur l’aménagement et l’urbanisme</a:t>
            </a:r>
            <a:r>
              <a:rPr lang="fr-CA" sz="1600" dirty="0">
                <a:effectLst/>
                <a:latin typeface="Corbel" panose="020B0503020204020204" pitchFamily="34" charset="0"/>
                <a:ea typeface="Times New Roman" panose="02020603050405020304" pitchFamily="18" charset="0"/>
                <a:cs typeface="Arial" panose="020B0604020202020204" pitchFamily="34" charset="0"/>
              </a:rPr>
              <a:t> (R.L.R.Q., c. A-19.1), le conseil peut, par règlement, assujettir la délivrance d’un permis de construction ou de lotissement ou d’un certificat d’autorisation ou d’occupation à la conclusion d'une entente entre le requérant et la Ville portant sur la réalisation de travaux relatifs aux infrastructures et aux équipements municipaux et sur la prise en charge ou le partage des coûts relatifs à ces travaux.</a:t>
            </a:r>
          </a:p>
          <a:p>
            <a:pPr algn="just">
              <a:lnSpc>
                <a:spcPct val="100000"/>
              </a:lnSpc>
            </a:pPr>
            <a:r>
              <a:rPr lang="fr-CA" sz="1600" dirty="0">
                <a:solidFill>
                  <a:schemeClr val="tx1"/>
                </a:solidFill>
                <a:latin typeface="Corbel" panose="020B0503020204020204" pitchFamily="34" charset="0"/>
                <a:cs typeface="Arial" panose="020B0604020202020204" pitchFamily="34" charset="0"/>
              </a:rPr>
              <a:t>Lors de la séance ordinaire tenue le 19 octobre 2020, le conseil municipal a adopté un avis de motion et le </a:t>
            </a:r>
            <a:r>
              <a:rPr lang="fr-FR" sz="1600" dirty="0">
                <a:solidFill>
                  <a:schemeClr val="tx1"/>
                </a:solidFill>
                <a:latin typeface="Corbel" panose="020B0503020204020204" pitchFamily="34" charset="0"/>
                <a:cs typeface="Arial" panose="020B0604020202020204" pitchFamily="34" charset="0"/>
              </a:rPr>
              <a:t>projet de Règlement numéro 456-2. </a:t>
            </a:r>
          </a:p>
          <a:p>
            <a:pPr algn="just">
              <a:lnSpc>
                <a:spcPct val="100000"/>
              </a:lnSpc>
            </a:pPr>
            <a:r>
              <a:rPr lang="fr-FR" sz="1600" dirty="0">
                <a:solidFill>
                  <a:schemeClr val="tx1"/>
                </a:solidFill>
                <a:latin typeface="Corbel" panose="020B0503020204020204" pitchFamily="34" charset="0"/>
                <a:cs typeface="Arial" panose="020B0604020202020204" pitchFamily="34" charset="0"/>
              </a:rPr>
              <a:t>En zone rouge (palier 4 - alerte maximale), l’arrêté 2020-074 du 2 octobre 2020 prévoit que toute procédure autre que référendaire qui fait partie du processus décisionnel d’un organisme municipal et qui implique le déplacement ou le rassemblement de citoyens doit être remplacée par une consultation écrite laquelle doit </a:t>
            </a:r>
            <a:r>
              <a:rPr lang="fr-CA" sz="1600" dirty="0">
                <a:latin typeface="Corbel" panose="020B0503020204020204" pitchFamily="34" charset="0"/>
                <a:cs typeface="Arial" panose="020B0604020202020204" pitchFamily="34" charset="0"/>
              </a:rPr>
              <a:t>être annoncée au préalable par un avis public et dure au moins 15 jours.</a:t>
            </a:r>
            <a:endParaRPr lang="fr-CA" sz="1600" dirty="0">
              <a:solidFill>
                <a:schemeClr val="tx1"/>
              </a:solidFill>
              <a:latin typeface="Corbel" panose="020B0503020204020204" pitchFamily="34" charset="0"/>
              <a:cs typeface="Arial" panose="020B0604020202020204" pitchFamily="34" charset="0"/>
            </a:endParaRPr>
          </a:p>
        </p:txBody>
      </p:sp>
    </p:spTree>
    <p:extLst>
      <p:ext uri="{BB962C8B-B14F-4D97-AF65-F5344CB8AC3E}">
        <p14:creationId xmlns:p14="http://schemas.microsoft.com/office/powerpoint/2010/main" val="9846678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a:extLst>
              <a:ext uri="{FF2B5EF4-FFF2-40B4-BE49-F238E27FC236}">
                <a16:creationId xmlns:a16="http://schemas.microsoft.com/office/drawing/2014/main" id="{9B8191A0-64D0-4045-A8F7-B1CDA344219C}"/>
              </a:ext>
            </a:extLst>
          </p:cNvPr>
          <p:cNvSpPr>
            <a:spLocks noGrp="1"/>
          </p:cNvSpPr>
          <p:nvPr>
            <p:ph type="title"/>
            <p:custDataLst>
              <p:tags r:id="rId1"/>
            </p:custDataLst>
          </p:nvPr>
        </p:nvSpPr>
        <p:spPr>
          <a:xfrm>
            <a:off x="252919" y="2882537"/>
            <a:ext cx="2947482" cy="2842483"/>
          </a:xfrm>
        </p:spPr>
        <p:txBody>
          <a:bodyPr>
            <a:normAutofit/>
          </a:bodyPr>
          <a:lstStyle/>
          <a:p>
            <a:r>
              <a:rPr lang="fr-CA" dirty="0"/>
              <a:t>Article 3</a:t>
            </a:r>
            <a:br>
              <a:rPr lang="fr-CA" dirty="0"/>
            </a:br>
            <a:br>
              <a:rPr lang="fr-CA" dirty="0"/>
            </a:br>
            <a:r>
              <a:rPr lang="fr-CA" sz="1800" b="1" dirty="0">
                <a:solidFill>
                  <a:srgbClr val="000000"/>
                </a:solidFill>
                <a:effectLst/>
                <a:latin typeface="Arial" panose="020B0604020202020204" pitchFamily="34" charset="0"/>
                <a:ea typeface="Times New Roman" panose="02020603050405020304" pitchFamily="18" charset="0"/>
              </a:rPr>
              <a:t>ABROGATION DE L’ARTICLE 10B)</a:t>
            </a:r>
            <a:br>
              <a:rPr lang="fr-CA" dirty="0"/>
            </a:br>
            <a:r>
              <a:rPr lang="fr-CA" dirty="0"/>
              <a:t> </a:t>
            </a:r>
          </a:p>
        </p:txBody>
      </p:sp>
      <p:sp>
        <p:nvSpPr>
          <p:cNvPr id="4" name="Espace réservé du contenu 3">
            <a:extLst>
              <a:ext uri="{FF2B5EF4-FFF2-40B4-BE49-F238E27FC236}">
                <a16:creationId xmlns:a16="http://schemas.microsoft.com/office/drawing/2014/main" id="{D0EB22F6-6179-4D05-A71F-7FC608B43B76}"/>
              </a:ext>
            </a:extLst>
          </p:cNvPr>
          <p:cNvSpPr>
            <a:spLocks noGrp="1"/>
          </p:cNvSpPr>
          <p:nvPr>
            <p:ph idx="1"/>
            <p:custDataLst>
              <p:tags r:id="rId2"/>
            </p:custDataLst>
          </p:nvPr>
        </p:nvSpPr>
        <p:spPr>
          <a:xfrm>
            <a:off x="3670202" y="829386"/>
            <a:ext cx="7493098" cy="2749838"/>
          </a:xfrm>
        </p:spPr>
        <p:txBody>
          <a:bodyPr>
            <a:normAutofit/>
          </a:bodyPr>
          <a:lstStyle/>
          <a:p>
            <a:pPr marL="0" indent="0">
              <a:buNone/>
            </a:pPr>
            <a:r>
              <a:rPr lang="fr-CA" sz="1600" dirty="0"/>
              <a:t>Article 10b) </a:t>
            </a:r>
          </a:p>
          <a:p>
            <a:pPr marL="360363" lvl="0" indent="0" algn="just">
              <a:spcAft>
                <a:spcPts val="600"/>
              </a:spcAft>
              <a:buNone/>
              <a:tabLst>
                <a:tab pos="228600" algn="l"/>
              </a:tabLst>
            </a:pPr>
            <a:r>
              <a:rPr lang="fr-CA" sz="1600" i="1" dirty="0">
                <a:effectLst/>
                <a:ea typeface="Times New Roman" panose="02020603050405020304" pitchFamily="18" charset="0"/>
              </a:rPr>
              <a:t>« Un cautionnement d’exécution, ainsi qu’un cautionnement garantissant le parfait paiement de la main d’œuvre, des fournisseurs de matériaux et de leurs sous-traitants, tous deux (2) émis par une institution dûment autorisée à se porter caution dans la province de Québec. </a:t>
            </a:r>
            <a:endParaRPr lang="fr-CA" sz="1600" i="1" dirty="0">
              <a:ea typeface="Times New Roman" panose="02020603050405020304" pitchFamily="18" charset="0"/>
            </a:endParaRPr>
          </a:p>
          <a:p>
            <a:pPr marL="360363" lvl="0" indent="0" algn="just">
              <a:spcAft>
                <a:spcPts val="600"/>
              </a:spcAft>
              <a:buNone/>
              <a:tabLst>
                <a:tab pos="228600" algn="l"/>
              </a:tabLst>
            </a:pPr>
            <a:r>
              <a:rPr lang="fr-CA" sz="1600" i="1" dirty="0">
                <a:effectLst/>
                <a:ea typeface="Times New Roman" panose="02020603050405020304" pitchFamily="18" charset="0"/>
              </a:rPr>
              <a:t>Ces cautionnements d’une valeur égale à cinquante pour cent </a:t>
            </a:r>
            <a:br>
              <a:rPr lang="fr-CA" sz="1600" i="1" dirty="0">
                <a:effectLst/>
                <a:ea typeface="Times New Roman" panose="02020603050405020304" pitchFamily="18" charset="0"/>
              </a:rPr>
            </a:br>
            <a:r>
              <a:rPr lang="fr-CA" sz="1600" i="1" dirty="0">
                <a:effectLst/>
                <a:ea typeface="Times New Roman" panose="02020603050405020304" pitchFamily="18" charset="0"/>
              </a:rPr>
              <a:t>(50 %) du coût des travaux municipaux restent en vigueur jusqu’à l’acceptation finale et définitive des travaux; »</a:t>
            </a:r>
          </a:p>
        </p:txBody>
      </p:sp>
      <p:sp>
        <p:nvSpPr>
          <p:cNvPr id="7" name="ZoneTexte 6">
            <a:extLst>
              <a:ext uri="{FF2B5EF4-FFF2-40B4-BE49-F238E27FC236}">
                <a16:creationId xmlns:a16="http://schemas.microsoft.com/office/drawing/2014/main" id="{E38346D4-98EF-469C-8F7D-CC19958FC7CB}"/>
              </a:ext>
            </a:extLst>
          </p:cNvPr>
          <p:cNvSpPr txBox="1"/>
          <p:nvPr>
            <p:custDataLst>
              <p:tags r:id="rId3"/>
            </p:custDataLst>
          </p:nvPr>
        </p:nvSpPr>
        <p:spPr>
          <a:xfrm>
            <a:off x="3670202" y="3716951"/>
            <a:ext cx="7493098" cy="2308324"/>
          </a:xfrm>
          <a:prstGeom prst="rect">
            <a:avLst/>
          </a:prstGeom>
          <a:ln w="28575"/>
        </p:spPr>
        <p:style>
          <a:lnRef idx="2">
            <a:schemeClr val="accent1"/>
          </a:lnRef>
          <a:fillRef idx="1">
            <a:schemeClr val="lt1"/>
          </a:fillRef>
          <a:effectRef idx="0">
            <a:schemeClr val="accent1"/>
          </a:effectRef>
          <a:fontRef idx="minor">
            <a:schemeClr val="dk1"/>
          </a:fontRef>
        </p:style>
        <p:txBody>
          <a:bodyPr wrap="square" rtlCol="0">
            <a:spAutoFit/>
          </a:bodyPr>
          <a:lstStyle/>
          <a:p>
            <a:r>
              <a:rPr lang="fr-CA" sz="1600" b="1" u="sng" dirty="0">
                <a:latin typeface="Corbel" panose="020B0503020204020204" pitchFamily="34" charset="0"/>
                <a:ea typeface="Times New Roman" panose="02020603050405020304" pitchFamily="18" charset="0"/>
              </a:rPr>
              <a:t>Commentaires </a:t>
            </a:r>
            <a:r>
              <a:rPr lang="fr-CA" sz="1600" dirty="0">
                <a:latin typeface="Corbel" panose="020B0503020204020204" pitchFamily="34" charset="0"/>
                <a:ea typeface="Times New Roman" panose="02020603050405020304" pitchFamily="18" charset="0"/>
              </a:rPr>
              <a:t>:  </a:t>
            </a:r>
          </a:p>
          <a:p>
            <a:pPr algn="just"/>
            <a:r>
              <a:rPr lang="fr-CA" sz="1600" dirty="0">
                <a:latin typeface="Corbel" panose="020B0503020204020204" pitchFamily="34" charset="0"/>
              </a:rPr>
              <a:t>À l’article 10a), le requérant offre déjà une lettre de garantie bancaire irrévocable couvrant le coût total des travaux.  L’obligation de présenter également un cautionnement d’exécution avait pour effet de doubler les formes de garanties sur le projet.</a:t>
            </a:r>
          </a:p>
          <a:p>
            <a:r>
              <a:rPr lang="fr-CA" sz="1600" dirty="0">
                <a:latin typeface="Corbel" panose="020B0503020204020204" pitchFamily="34" charset="0"/>
              </a:rPr>
              <a:t> </a:t>
            </a:r>
          </a:p>
          <a:p>
            <a:pPr algn="just"/>
            <a:r>
              <a:rPr lang="fr-CA" sz="1600" dirty="0">
                <a:latin typeface="Corbel" panose="020B0503020204020204" pitchFamily="34" charset="0"/>
              </a:rPr>
              <a:t>Le retrait du cautionnement n’a donc pas pour effet de réduire la capacité de la Ville à assurer</a:t>
            </a:r>
            <a:r>
              <a:rPr lang="fr-CA" sz="1600" b="0" i="0" dirty="0">
                <a:solidFill>
                  <a:srgbClr val="000000"/>
                </a:solidFill>
                <a:effectLst/>
                <a:latin typeface="Segoe UI" panose="020B0502040204020203" pitchFamily="34" charset="0"/>
              </a:rPr>
              <a:t> la bonne exécution du travail autorisé par l’entente puisque la garantie bancaire couvre déjà la totalité des travaux.</a:t>
            </a:r>
            <a:endParaRPr lang="fr-CA" sz="1600" dirty="0">
              <a:latin typeface="Corbel" panose="020B0503020204020204" pitchFamily="34" charset="0"/>
            </a:endParaRPr>
          </a:p>
        </p:txBody>
      </p:sp>
    </p:spTree>
    <p:extLst>
      <p:ext uri="{BB962C8B-B14F-4D97-AF65-F5344CB8AC3E}">
        <p14:creationId xmlns:p14="http://schemas.microsoft.com/office/powerpoint/2010/main" val="84929610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a:extLst>
              <a:ext uri="{FF2B5EF4-FFF2-40B4-BE49-F238E27FC236}">
                <a16:creationId xmlns:a16="http://schemas.microsoft.com/office/drawing/2014/main" id="{9B8191A0-64D0-4045-A8F7-B1CDA344219C}"/>
              </a:ext>
            </a:extLst>
          </p:cNvPr>
          <p:cNvSpPr>
            <a:spLocks noGrp="1"/>
          </p:cNvSpPr>
          <p:nvPr>
            <p:ph type="title"/>
            <p:custDataLst>
              <p:tags r:id="rId1"/>
            </p:custDataLst>
          </p:nvPr>
        </p:nvSpPr>
        <p:spPr>
          <a:xfrm>
            <a:off x="252919" y="2882537"/>
            <a:ext cx="2947482" cy="2842483"/>
          </a:xfrm>
        </p:spPr>
        <p:txBody>
          <a:bodyPr>
            <a:normAutofit/>
          </a:bodyPr>
          <a:lstStyle/>
          <a:p>
            <a:r>
              <a:rPr lang="fr-CA" dirty="0"/>
              <a:t>Article 4</a:t>
            </a:r>
            <a:br>
              <a:rPr lang="fr-CA" dirty="0"/>
            </a:br>
            <a:br>
              <a:rPr lang="fr-CA" dirty="0"/>
            </a:br>
            <a:r>
              <a:rPr lang="fr-CA" sz="1800" b="1" dirty="0">
                <a:solidFill>
                  <a:srgbClr val="000000"/>
                </a:solidFill>
                <a:effectLst/>
                <a:latin typeface="Arial" panose="020B0604020202020204" pitchFamily="34" charset="0"/>
                <a:ea typeface="Times New Roman" panose="02020603050405020304" pitchFamily="18" charset="0"/>
              </a:rPr>
              <a:t>MODIFICATION DE L’ARTICLE 10c)</a:t>
            </a:r>
            <a:br>
              <a:rPr lang="fr-CA" dirty="0"/>
            </a:br>
            <a:r>
              <a:rPr lang="fr-CA" dirty="0"/>
              <a:t> </a:t>
            </a:r>
          </a:p>
        </p:txBody>
      </p:sp>
      <p:sp>
        <p:nvSpPr>
          <p:cNvPr id="7" name="ZoneTexte 6">
            <a:extLst>
              <a:ext uri="{FF2B5EF4-FFF2-40B4-BE49-F238E27FC236}">
                <a16:creationId xmlns:a16="http://schemas.microsoft.com/office/drawing/2014/main" id="{E38346D4-98EF-469C-8F7D-CC19958FC7CB}"/>
              </a:ext>
            </a:extLst>
          </p:cNvPr>
          <p:cNvSpPr txBox="1"/>
          <p:nvPr>
            <p:custDataLst>
              <p:tags r:id="rId2"/>
            </p:custDataLst>
          </p:nvPr>
        </p:nvSpPr>
        <p:spPr>
          <a:xfrm>
            <a:off x="3707444" y="4968679"/>
            <a:ext cx="7749322" cy="830997"/>
          </a:xfrm>
          <a:prstGeom prst="rect">
            <a:avLst/>
          </a:prstGeom>
          <a:ln w="28575"/>
        </p:spPr>
        <p:style>
          <a:lnRef idx="2">
            <a:schemeClr val="accent1"/>
          </a:lnRef>
          <a:fillRef idx="1">
            <a:schemeClr val="lt1"/>
          </a:fillRef>
          <a:effectRef idx="0">
            <a:schemeClr val="accent1"/>
          </a:effectRef>
          <a:fontRef idx="minor">
            <a:schemeClr val="dk1"/>
          </a:fontRef>
        </p:style>
        <p:txBody>
          <a:bodyPr wrap="square" rtlCol="0">
            <a:spAutoFit/>
          </a:bodyPr>
          <a:lstStyle/>
          <a:p>
            <a:r>
              <a:rPr lang="fr-CA" sz="1600" b="1" u="sng" dirty="0">
                <a:latin typeface="Corbel" panose="020B0503020204020204" pitchFamily="34" charset="0"/>
                <a:ea typeface="Times New Roman" panose="02020603050405020304" pitchFamily="18" charset="0"/>
              </a:rPr>
              <a:t>Commentaires </a:t>
            </a:r>
            <a:r>
              <a:rPr lang="fr-CA" sz="1600" dirty="0">
                <a:latin typeface="Corbel" panose="020B0503020204020204" pitchFamily="34" charset="0"/>
                <a:ea typeface="Times New Roman" panose="02020603050405020304" pitchFamily="18" charset="0"/>
              </a:rPr>
              <a:t>:  </a:t>
            </a:r>
          </a:p>
          <a:p>
            <a:r>
              <a:rPr lang="fr-CA" sz="1600" dirty="0">
                <a:latin typeface="Corbel" panose="020B0503020204020204" pitchFamily="34" charset="0"/>
              </a:rPr>
              <a:t>Le texte est majoritairement conservé, seul le pourcentage a été réduit passant de </a:t>
            </a:r>
            <a:r>
              <a:rPr lang="fr-CA" sz="1600" dirty="0">
                <a:solidFill>
                  <a:schemeClr val="tx1"/>
                </a:solidFill>
                <a:effectLst/>
              </a:rPr>
              <a:t>dix</a:t>
            </a:r>
            <a:r>
              <a:rPr lang="fr-CA" sz="1600" b="1" dirty="0">
                <a:solidFill>
                  <a:schemeClr val="tx1"/>
                </a:solidFill>
                <a:effectLst/>
              </a:rPr>
              <a:t> </a:t>
            </a:r>
            <a:r>
              <a:rPr lang="fr-CA" sz="1600" dirty="0">
                <a:solidFill>
                  <a:schemeClr val="tx1"/>
                </a:solidFill>
                <a:effectLst/>
              </a:rPr>
              <a:t>pour cent (</a:t>
            </a:r>
            <a:r>
              <a:rPr lang="fr-CA" sz="1600" dirty="0">
                <a:solidFill>
                  <a:schemeClr val="tx1"/>
                </a:solidFill>
                <a:latin typeface="Corbel" panose="020B0503020204020204" pitchFamily="34" charset="0"/>
              </a:rPr>
              <a:t>10 %) à </a:t>
            </a:r>
            <a:r>
              <a:rPr lang="fr-CA" sz="1600" dirty="0">
                <a:solidFill>
                  <a:schemeClr val="tx1"/>
                </a:solidFill>
                <a:effectLst/>
              </a:rPr>
              <a:t>six pour cent</a:t>
            </a:r>
            <a:r>
              <a:rPr lang="fr-CA" sz="1600" dirty="0">
                <a:solidFill>
                  <a:schemeClr val="tx1"/>
                </a:solidFill>
                <a:latin typeface="Corbel" panose="020B0503020204020204" pitchFamily="34" charset="0"/>
              </a:rPr>
              <a:t> (6 %).</a:t>
            </a:r>
          </a:p>
        </p:txBody>
      </p:sp>
      <p:graphicFrame>
        <p:nvGraphicFramePr>
          <p:cNvPr id="2" name="Tableau 2">
            <a:extLst>
              <a:ext uri="{FF2B5EF4-FFF2-40B4-BE49-F238E27FC236}">
                <a16:creationId xmlns:a16="http://schemas.microsoft.com/office/drawing/2014/main" id="{E6D20D7E-72AA-4454-A83A-5291E433BD59}"/>
              </a:ext>
            </a:extLst>
          </p:cNvPr>
          <p:cNvGraphicFramePr>
            <a:graphicFrameLocks noGrp="1"/>
          </p:cNvGraphicFramePr>
          <p:nvPr>
            <p:custDataLst>
              <p:tags r:id="rId3"/>
            </p:custDataLst>
            <p:extLst>
              <p:ext uri="{D42A27DB-BD31-4B8C-83A1-F6EECF244321}">
                <p14:modId xmlns:p14="http://schemas.microsoft.com/office/powerpoint/2010/main" val="2396829423"/>
              </p:ext>
            </p:extLst>
          </p:nvPr>
        </p:nvGraphicFramePr>
        <p:xfrm>
          <a:off x="3744686" y="1058324"/>
          <a:ext cx="7674838" cy="3230880"/>
        </p:xfrm>
        <a:graphic>
          <a:graphicData uri="http://schemas.openxmlformats.org/drawingml/2006/table">
            <a:tbl>
              <a:tblPr firstRow="1" bandRow="1">
                <a:tableStyleId>{8A107856-5554-42FB-B03E-39F5DBC370BA}</a:tableStyleId>
              </a:tblPr>
              <a:tblGrid>
                <a:gridCol w="836023">
                  <a:extLst>
                    <a:ext uri="{9D8B030D-6E8A-4147-A177-3AD203B41FA5}">
                      <a16:colId xmlns:a16="http://schemas.microsoft.com/office/drawing/2014/main" val="3658447453"/>
                    </a:ext>
                  </a:extLst>
                </a:gridCol>
                <a:gridCol w="6838815">
                  <a:extLst>
                    <a:ext uri="{9D8B030D-6E8A-4147-A177-3AD203B41FA5}">
                      <a16:colId xmlns:a16="http://schemas.microsoft.com/office/drawing/2014/main" val="2600023118"/>
                    </a:ext>
                  </a:extLst>
                </a:gridCol>
              </a:tblGrid>
              <a:tr h="949499">
                <a:tc>
                  <a:txBody>
                    <a:bodyPr/>
                    <a:lstStyle/>
                    <a:p>
                      <a:pPr algn="ctr"/>
                      <a:r>
                        <a:rPr lang="fr-CA" sz="1600" b="1" dirty="0"/>
                        <a:t>Article en vigueur</a:t>
                      </a:r>
                    </a:p>
                  </a:txBody>
                  <a:tcPr vert="vert27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CA" sz="1000" b="0" dirty="0">
                        <a:effectLst/>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fr-CA" sz="1600" b="0" dirty="0">
                          <a:effectLst/>
                        </a:rPr>
                        <a:t>« Un dépôt en argent ou par chèque certifié, d’une valeur au moins égale</a:t>
                      </a:r>
                      <a:r>
                        <a:rPr lang="fr-CA" sz="1600" b="0" dirty="0">
                          <a:solidFill>
                            <a:schemeClr val="accent2"/>
                          </a:solidFill>
                          <a:effectLst/>
                        </a:rPr>
                        <a:t> </a:t>
                      </a:r>
                      <a:r>
                        <a:rPr lang="fr-CA" sz="1600" b="1" dirty="0">
                          <a:solidFill>
                            <a:schemeClr val="accent1"/>
                          </a:solidFill>
                          <a:effectLst/>
                        </a:rPr>
                        <a:t>à dix pour cent (10 %)</a:t>
                      </a:r>
                      <a:r>
                        <a:rPr lang="fr-CA" sz="1600" b="0" dirty="0">
                          <a:solidFill>
                            <a:schemeClr val="accent2"/>
                          </a:solidFill>
                          <a:effectLst/>
                        </a:rPr>
                        <a:t> </a:t>
                      </a:r>
                      <a:r>
                        <a:rPr lang="fr-CA" sz="1600" b="0" dirty="0">
                          <a:effectLst/>
                        </a:rPr>
                        <a:t>de l’estimé par la firme d’ingénieurs-conseils des coûts des travaux municipaux, incluant les taxes de vente provinciale et fédérale, pour couvrir les honoraires professionnels, les frais de surveillance et de contrôle de qualité »;</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CA" sz="1000" b="0" i="1" dirty="0">
                        <a:effectLst/>
                        <a:ea typeface="Times New Roman" panose="02020603050405020304" pitchFamily="18" charset="0"/>
                      </a:endParaRPr>
                    </a:p>
                  </a:txBody>
                  <a:tcPr anchor="ctr"/>
                </a:tc>
                <a:extLst>
                  <a:ext uri="{0D108BD9-81ED-4DB2-BD59-A6C34878D82A}">
                    <a16:rowId xmlns:a16="http://schemas.microsoft.com/office/drawing/2014/main" val="3582258060"/>
                  </a:ext>
                </a:extLst>
              </a:tr>
              <a:tr h="370840">
                <a:tc>
                  <a:txBody>
                    <a:bodyPr/>
                    <a:lstStyle/>
                    <a:p>
                      <a:pPr algn="ctr"/>
                      <a:r>
                        <a:rPr lang="fr-CA" sz="1600" b="1" dirty="0"/>
                        <a:t>Proposition </a:t>
                      </a:r>
                    </a:p>
                  </a:txBody>
                  <a:tcPr vert="vert270" anchor="ctr"/>
                </a:tc>
                <a:tc>
                  <a:txBody>
                    <a:bodyPr/>
                    <a:lstStyle/>
                    <a:p>
                      <a:pPr marL="0" indent="0" algn="just">
                        <a:buNone/>
                      </a:pPr>
                      <a:endParaRPr lang="fr-CA" sz="1000" dirty="0">
                        <a:effectLst/>
                      </a:endParaRPr>
                    </a:p>
                    <a:p>
                      <a:pPr marL="0" indent="0" algn="just">
                        <a:buNone/>
                      </a:pPr>
                      <a:r>
                        <a:rPr lang="fr-CA" sz="1600" dirty="0">
                          <a:effectLst/>
                        </a:rPr>
                        <a:t>«Un dépôt en argent ou par chèque certifié, d'une valeur au moins égale </a:t>
                      </a:r>
                      <a:r>
                        <a:rPr lang="fr-CA" sz="1600" b="1" dirty="0">
                          <a:solidFill>
                            <a:schemeClr val="accent1"/>
                          </a:solidFill>
                          <a:effectLst/>
                        </a:rPr>
                        <a:t>à six pour cent (6 %) </a:t>
                      </a:r>
                      <a:r>
                        <a:rPr lang="fr-CA" sz="1600" dirty="0">
                          <a:effectLst/>
                        </a:rPr>
                        <a:t>de l'estimé par la firme d'ingénieurs-conseils des coûts des travaux municipaux, incluant les taxes de vente provinciale et fédérale, pour couvrir les honoraires professionnels, les frais de surveillance et de contrôle de qualité </a:t>
                      </a:r>
                      <a:r>
                        <a:rPr lang="fr-FR" sz="1600" dirty="0">
                          <a:effectLst/>
                        </a:rPr>
                        <a:t>».</a:t>
                      </a:r>
                    </a:p>
                    <a:p>
                      <a:pPr marL="6350" indent="0" algn="just">
                        <a:buNone/>
                      </a:pPr>
                      <a:endParaRPr lang="fr-CA" sz="1000" dirty="0">
                        <a:effectLst/>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872355218"/>
                  </a:ext>
                </a:extLst>
              </a:tr>
            </a:tbl>
          </a:graphicData>
        </a:graphic>
      </p:graphicFrame>
      <p:sp>
        <p:nvSpPr>
          <p:cNvPr id="3" name="ZoneTexte 2">
            <a:extLst>
              <a:ext uri="{FF2B5EF4-FFF2-40B4-BE49-F238E27FC236}">
                <a16:creationId xmlns:a16="http://schemas.microsoft.com/office/drawing/2014/main" id="{BF6787A7-6BBC-42EC-A79C-3FC9C77A53F4}"/>
              </a:ext>
            </a:extLst>
          </p:cNvPr>
          <p:cNvSpPr txBox="1"/>
          <p:nvPr>
            <p:custDataLst>
              <p:tags r:id="rId4"/>
            </p:custDataLst>
          </p:nvPr>
        </p:nvSpPr>
        <p:spPr>
          <a:xfrm>
            <a:off x="0" y="0"/>
            <a:ext cx="3810000" cy="1270000"/>
          </a:xfrm>
          <a:prstGeom prst="rect">
            <a:avLst/>
          </a:prstGeom>
          <a:noFill/>
        </p:spPr>
        <p:txBody>
          <a:bodyPr vert="horz" rtlCol="0">
            <a:spAutoFit/>
          </a:bodyPr>
          <a:lstStyle/>
          <a:p>
            <a:endParaRPr lang="fr-CA"/>
          </a:p>
        </p:txBody>
      </p:sp>
      <p:sp>
        <p:nvSpPr>
          <p:cNvPr id="4" name="ZoneTexte 3">
            <a:extLst>
              <a:ext uri="{FF2B5EF4-FFF2-40B4-BE49-F238E27FC236}">
                <a16:creationId xmlns:a16="http://schemas.microsoft.com/office/drawing/2014/main" id="{9FBEFCBF-DA0A-418E-976A-B8625DD4F22A}"/>
              </a:ext>
            </a:extLst>
          </p:cNvPr>
          <p:cNvSpPr txBox="1"/>
          <p:nvPr>
            <p:custDataLst>
              <p:tags r:id="rId5"/>
            </p:custDataLst>
          </p:nvPr>
        </p:nvSpPr>
        <p:spPr>
          <a:xfrm>
            <a:off x="0" y="0"/>
            <a:ext cx="3810000" cy="1270000"/>
          </a:xfrm>
          <a:prstGeom prst="rect">
            <a:avLst/>
          </a:prstGeom>
          <a:noFill/>
        </p:spPr>
        <p:txBody>
          <a:bodyPr vert="horz" rtlCol="0">
            <a:spAutoFit/>
          </a:bodyPr>
          <a:lstStyle/>
          <a:p>
            <a:endParaRPr lang="fr-CA"/>
          </a:p>
        </p:txBody>
      </p:sp>
    </p:spTree>
    <p:extLst>
      <p:ext uri="{BB962C8B-B14F-4D97-AF65-F5344CB8AC3E}">
        <p14:creationId xmlns:p14="http://schemas.microsoft.com/office/powerpoint/2010/main" val="60444641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a:extLst>
              <a:ext uri="{FF2B5EF4-FFF2-40B4-BE49-F238E27FC236}">
                <a16:creationId xmlns:a16="http://schemas.microsoft.com/office/drawing/2014/main" id="{9B8191A0-64D0-4045-A8F7-B1CDA344219C}"/>
              </a:ext>
            </a:extLst>
          </p:cNvPr>
          <p:cNvSpPr>
            <a:spLocks noGrp="1"/>
          </p:cNvSpPr>
          <p:nvPr>
            <p:ph type="title"/>
            <p:custDataLst>
              <p:tags r:id="rId1"/>
            </p:custDataLst>
          </p:nvPr>
        </p:nvSpPr>
        <p:spPr>
          <a:xfrm>
            <a:off x="252919" y="2882537"/>
            <a:ext cx="2947482" cy="2842483"/>
          </a:xfrm>
        </p:spPr>
        <p:txBody>
          <a:bodyPr>
            <a:normAutofit/>
          </a:bodyPr>
          <a:lstStyle/>
          <a:p>
            <a:r>
              <a:rPr lang="fr-CA" dirty="0"/>
              <a:t>Article 5</a:t>
            </a:r>
            <a:br>
              <a:rPr lang="fr-CA" dirty="0"/>
            </a:br>
            <a:br>
              <a:rPr lang="fr-CA" dirty="0"/>
            </a:br>
            <a:r>
              <a:rPr lang="fr-CA" sz="1800" b="1" dirty="0">
                <a:solidFill>
                  <a:srgbClr val="000000"/>
                </a:solidFill>
                <a:effectLst/>
                <a:latin typeface="Arial" panose="020B0604020202020204" pitchFamily="34" charset="0"/>
                <a:ea typeface="Times New Roman" panose="02020603050405020304" pitchFamily="18" charset="0"/>
              </a:rPr>
              <a:t>Abrogation de l’article 4.4 de l’annexe B</a:t>
            </a:r>
            <a:br>
              <a:rPr lang="fr-CA" dirty="0"/>
            </a:br>
            <a:r>
              <a:rPr lang="fr-CA" dirty="0"/>
              <a:t> </a:t>
            </a:r>
          </a:p>
        </p:txBody>
      </p:sp>
      <p:sp>
        <p:nvSpPr>
          <p:cNvPr id="4" name="Espace réservé du contenu 3">
            <a:extLst>
              <a:ext uri="{FF2B5EF4-FFF2-40B4-BE49-F238E27FC236}">
                <a16:creationId xmlns:a16="http://schemas.microsoft.com/office/drawing/2014/main" id="{D0EB22F6-6179-4D05-A71F-7FC608B43B76}"/>
              </a:ext>
            </a:extLst>
          </p:cNvPr>
          <p:cNvSpPr>
            <a:spLocks noGrp="1"/>
          </p:cNvSpPr>
          <p:nvPr>
            <p:ph idx="1"/>
            <p:custDataLst>
              <p:tags r:id="rId2"/>
            </p:custDataLst>
          </p:nvPr>
        </p:nvSpPr>
        <p:spPr>
          <a:xfrm>
            <a:off x="3670202" y="825964"/>
            <a:ext cx="7749322" cy="3077821"/>
          </a:xfrm>
        </p:spPr>
        <p:txBody>
          <a:bodyPr>
            <a:noAutofit/>
          </a:bodyPr>
          <a:lstStyle/>
          <a:p>
            <a:pPr marL="0" indent="0" algn="just">
              <a:spcAft>
                <a:spcPts val="600"/>
              </a:spcAft>
              <a:buNone/>
              <a:tabLst>
                <a:tab pos="-914400" algn="l"/>
              </a:tabLst>
            </a:pPr>
            <a:r>
              <a:rPr lang="fr-CA" sz="1600" dirty="0">
                <a:solidFill>
                  <a:srgbClr val="000000"/>
                </a:solidFill>
                <a:effectLst/>
                <a:ea typeface="Times New Roman" panose="02020603050405020304" pitchFamily="18" charset="0"/>
                <a:cs typeface="Arial" panose="020B0604020202020204" pitchFamily="34" charset="0"/>
              </a:rPr>
              <a:t>Article 4.4 de l’annexe B du Règlement numéro 456</a:t>
            </a:r>
            <a:endParaRPr lang="fr-CA" sz="1600" dirty="0">
              <a:effectLst/>
              <a:ea typeface="Times New Roman" panose="02020603050405020304" pitchFamily="18" charset="0"/>
              <a:cs typeface="Times New Roman" panose="02020603050405020304" pitchFamily="18" charset="0"/>
            </a:endParaRPr>
          </a:p>
          <a:p>
            <a:pPr marL="360363" lvl="0" indent="0" algn="just">
              <a:spcAft>
                <a:spcPts val="600"/>
              </a:spcAft>
              <a:buNone/>
              <a:tabLst>
                <a:tab pos="-914400" algn="l"/>
              </a:tabLst>
            </a:pPr>
            <a:r>
              <a:rPr lang="fr-FR" sz="1600" i="1" dirty="0">
                <a:effectLst/>
                <a:ea typeface="Times New Roman" panose="02020603050405020304" pitchFamily="18" charset="0"/>
                <a:cs typeface="Times New Roman" panose="02020603050405020304" pitchFamily="18" charset="0"/>
              </a:rPr>
              <a:t>« Un cautionnement d’exécution fourni par l’entrepreneur chargé d’exécuter les travaux et émis par une institution dûment autorisée à se porter caution dans la province du Québec, conjointement à la </a:t>
            </a:r>
            <a:r>
              <a:rPr lang="fr-FR" sz="1600" b="1" i="1" dirty="0">
                <a:effectLst/>
                <a:ea typeface="Times New Roman" panose="02020603050405020304" pitchFamily="18" charset="0"/>
                <a:cs typeface="Times New Roman" panose="02020603050405020304" pitchFamily="18" charset="0"/>
              </a:rPr>
              <a:t>VILLE</a:t>
            </a:r>
            <a:r>
              <a:rPr lang="fr-FR" sz="1600" i="1" dirty="0">
                <a:effectLst/>
                <a:ea typeface="Times New Roman" panose="02020603050405020304" pitchFamily="18" charset="0"/>
                <a:cs typeface="Times New Roman" panose="02020603050405020304" pitchFamily="18" charset="0"/>
              </a:rPr>
              <a:t> et au </a:t>
            </a:r>
            <a:r>
              <a:rPr lang="fr-FR" sz="1600" b="1" i="1" dirty="0">
                <a:effectLst/>
                <a:ea typeface="Times New Roman" panose="02020603050405020304" pitchFamily="18" charset="0"/>
                <a:cs typeface="Times New Roman" panose="02020603050405020304" pitchFamily="18" charset="0"/>
              </a:rPr>
              <a:t>REQUÉRANT</a:t>
            </a:r>
            <a:r>
              <a:rPr lang="fr-FR" sz="1600" i="1" dirty="0">
                <a:effectLst/>
                <a:ea typeface="Times New Roman" panose="02020603050405020304" pitchFamily="18" charset="0"/>
                <a:cs typeface="Times New Roman" panose="02020603050405020304" pitchFamily="18" charset="0"/>
              </a:rPr>
              <a:t> pour une valeur égale à cinquante pour cent (50 %) du coût total des travaux de la phase I, de la phase II et de la phase III »</a:t>
            </a:r>
            <a:endParaRPr lang="fr-CA" sz="1600" i="1" dirty="0">
              <a:effectLst/>
              <a:ea typeface="Times New Roman" panose="02020603050405020304" pitchFamily="18" charset="0"/>
              <a:cs typeface="Times New Roman" panose="02020603050405020304" pitchFamily="18" charset="0"/>
            </a:endParaRPr>
          </a:p>
          <a:p>
            <a:endParaRPr lang="fr-CA" sz="18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0" name="ZoneTexte 9">
            <a:extLst>
              <a:ext uri="{FF2B5EF4-FFF2-40B4-BE49-F238E27FC236}">
                <a16:creationId xmlns:a16="http://schemas.microsoft.com/office/drawing/2014/main" id="{31C83558-43D7-4096-85CD-320F62F54B8D}"/>
              </a:ext>
            </a:extLst>
          </p:cNvPr>
          <p:cNvSpPr txBox="1"/>
          <p:nvPr>
            <p:custDataLst>
              <p:tags r:id="rId3"/>
            </p:custDataLst>
          </p:nvPr>
        </p:nvSpPr>
        <p:spPr>
          <a:xfrm>
            <a:off x="3740540" y="4400812"/>
            <a:ext cx="7749322" cy="1692771"/>
          </a:xfrm>
          <a:prstGeom prst="rect">
            <a:avLst/>
          </a:prstGeom>
          <a:ln w="28575"/>
        </p:spPr>
        <p:style>
          <a:lnRef idx="2">
            <a:schemeClr val="accent1"/>
          </a:lnRef>
          <a:fillRef idx="1">
            <a:schemeClr val="lt1"/>
          </a:fillRef>
          <a:effectRef idx="0">
            <a:schemeClr val="accent1"/>
          </a:effectRef>
          <a:fontRef idx="minor">
            <a:schemeClr val="dk1"/>
          </a:fontRef>
        </p:style>
        <p:txBody>
          <a:bodyPr wrap="square" rtlCol="0">
            <a:spAutoFit/>
          </a:bodyPr>
          <a:lstStyle/>
          <a:p>
            <a:r>
              <a:rPr lang="fr-CA" sz="1600" b="1" u="sng" dirty="0">
                <a:latin typeface="Corbel" panose="020B0503020204020204" pitchFamily="34" charset="0"/>
                <a:ea typeface="Times New Roman" panose="02020603050405020304" pitchFamily="18" charset="0"/>
              </a:rPr>
              <a:t>Commentaires </a:t>
            </a:r>
            <a:r>
              <a:rPr lang="fr-CA" sz="1600" dirty="0">
                <a:latin typeface="Corbel" panose="020B0503020204020204" pitchFamily="34" charset="0"/>
                <a:ea typeface="Times New Roman" panose="02020603050405020304" pitchFamily="18" charset="0"/>
              </a:rPr>
              <a:t>:  </a:t>
            </a:r>
          </a:p>
          <a:p>
            <a:endParaRPr lang="fr-CA" sz="1400" dirty="0">
              <a:latin typeface="Corbel" panose="020B0503020204020204" pitchFamily="34" charset="0"/>
              <a:ea typeface="Times New Roman" panose="02020603050405020304" pitchFamily="18" charset="0"/>
            </a:endParaRPr>
          </a:p>
          <a:p>
            <a:r>
              <a:rPr lang="fr-CA" sz="1600" dirty="0">
                <a:latin typeface="Corbel" panose="020B0503020204020204" pitchFamily="34" charset="0"/>
              </a:rPr>
              <a:t>L’article 10b) a été abrogé à l’article 3 du présent Règlement (456-2). </a:t>
            </a:r>
          </a:p>
          <a:p>
            <a:endParaRPr lang="fr-CA" sz="1600" dirty="0">
              <a:latin typeface="Corbel" panose="020B0503020204020204" pitchFamily="34" charset="0"/>
            </a:endParaRPr>
          </a:p>
          <a:p>
            <a:r>
              <a:rPr lang="fr-CA" sz="1600" dirty="0">
                <a:latin typeface="Corbel" panose="020B0503020204020204" pitchFamily="34" charset="0"/>
              </a:rPr>
              <a:t>En conséquence, toute les mentions  au cautionnent d’exécution ou au cautionnement de paiement de la main-d'œuvre ont été retiré de l’annexe B. </a:t>
            </a:r>
          </a:p>
          <a:p>
            <a:endParaRPr lang="fr-CA" sz="1000" dirty="0">
              <a:latin typeface="Corbel" panose="020B0503020204020204" pitchFamily="34" charset="0"/>
            </a:endParaRPr>
          </a:p>
        </p:txBody>
      </p:sp>
    </p:spTree>
    <p:extLst>
      <p:ext uri="{BB962C8B-B14F-4D97-AF65-F5344CB8AC3E}">
        <p14:creationId xmlns:p14="http://schemas.microsoft.com/office/powerpoint/2010/main" val="277754320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a:extLst>
              <a:ext uri="{FF2B5EF4-FFF2-40B4-BE49-F238E27FC236}">
                <a16:creationId xmlns:a16="http://schemas.microsoft.com/office/drawing/2014/main" id="{9B8191A0-64D0-4045-A8F7-B1CDA344219C}"/>
              </a:ext>
            </a:extLst>
          </p:cNvPr>
          <p:cNvSpPr>
            <a:spLocks noGrp="1"/>
          </p:cNvSpPr>
          <p:nvPr>
            <p:ph type="title"/>
            <p:custDataLst>
              <p:tags r:id="rId1"/>
            </p:custDataLst>
          </p:nvPr>
        </p:nvSpPr>
        <p:spPr>
          <a:xfrm>
            <a:off x="252919" y="2882537"/>
            <a:ext cx="2947482" cy="2842483"/>
          </a:xfrm>
        </p:spPr>
        <p:txBody>
          <a:bodyPr>
            <a:normAutofit/>
          </a:bodyPr>
          <a:lstStyle/>
          <a:p>
            <a:r>
              <a:rPr lang="fr-CA" dirty="0"/>
              <a:t>Article 7</a:t>
            </a:r>
            <a:br>
              <a:rPr lang="fr-CA" dirty="0"/>
            </a:br>
            <a:br>
              <a:rPr lang="fr-CA" dirty="0"/>
            </a:br>
            <a:r>
              <a:rPr lang="fr-CA" sz="1800" b="1" dirty="0">
                <a:solidFill>
                  <a:srgbClr val="000000"/>
                </a:solidFill>
                <a:effectLst/>
                <a:latin typeface="Arial" panose="020B0604020202020204" pitchFamily="34" charset="0"/>
                <a:ea typeface="Times New Roman" panose="02020603050405020304" pitchFamily="18" charset="0"/>
              </a:rPr>
              <a:t>Abrogation de l’article 4.5 de l’annexe B</a:t>
            </a:r>
            <a:br>
              <a:rPr lang="fr-CA" dirty="0"/>
            </a:br>
            <a:r>
              <a:rPr lang="fr-CA" dirty="0"/>
              <a:t> </a:t>
            </a:r>
          </a:p>
        </p:txBody>
      </p:sp>
      <p:sp>
        <p:nvSpPr>
          <p:cNvPr id="4" name="Espace réservé du contenu 3">
            <a:extLst>
              <a:ext uri="{FF2B5EF4-FFF2-40B4-BE49-F238E27FC236}">
                <a16:creationId xmlns:a16="http://schemas.microsoft.com/office/drawing/2014/main" id="{D0EB22F6-6179-4D05-A71F-7FC608B43B76}"/>
              </a:ext>
            </a:extLst>
          </p:cNvPr>
          <p:cNvSpPr>
            <a:spLocks noGrp="1"/>
          </p:cNvSpPr>
          <p:nvPr>
            <p:ph idx="1"/>
            <p:custDataLst>
              <p:tags r:id="rId2"/>
            </p:custDataLst>
          </p:nvPr>
        </p:nvSpPr>
        <p:spPr>
          <a:xfrm>
            <a:off x="3670202" y="825964"/>
            <a:ext cx="7749322" cy="2842483"/>
          </a:xfrm>
        </p:spPr>
        <p:txBody>
          <a:bodyPr>
            <a:noAutofit/>
          </a:bodyPr>
          <a:lstStyle/>
          <a:p>
            <a:pPr marL="0" indent="0" algn="just">
              <a:buNone/>
            </a:pPr>
            <a:r>
              <a:rPr lang="fr-CA" sz="16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Article 4.5 de l’annexe B du Règlement numéro 456</a:t>
            </a:r>
            <a:endParaRPr lang="fr-CA" sz="1600" dirty="0">
              <a:effectLst/>
              <a:latin typeface="Corbel" panose="020B0503020204020204" pitchFamily="34" charset="0"/>
              <a:ea typeface="Times New Roman" panose="02020603050405020304" pitchFamily="18" charset="0"/>
              <a:cs typeface="Times New Roman" panose="02020603050405020304" pitchFamily="18" charset="0"/>
            </a:endParaRPr>
          </a:p>
          <a:p>
            <a:pPr marL="360363" lvl="0" indent="0" algn="just">
              <a:spcAft>
                <a:spcPts val="600"/>
              </a:spcAft>
              <a:buNone/>
              <a:tabLst>
                <a:tab pos="-914400" algn="l"/>
              </a:tabLst>
            </a:pPr>
            <a:r>
              <a:rPr lang="fr-FR" sz="1600" i="1" dirty="0">
                <a:effectLst/>
                <a:ea typeface="Times New Roman" panose="02020603050405020304" pitchFamily="18" charset="0"/>
                <a:cs typeface="Times New Roman" panose="02020603050405020304" pitchFamily="18" charset="0"/>
              </a:rPr>
              <a:t>« Un cautionnement de paiement de la main-d’œuvre et des matériaux fourni par l’entrepreneur chargé d’exécuter les travaux et émis par une institution dûment autorisée à se porter caution dans la province du Québec, conjointement à la </a:t>
            </a:r>
            <a:r>
              <a:rPr lang="fr-FR" sz="1600" b="1" i="1" dirty="0">
                <a:effectLst/>
                <a:ea typeface="Times New Roman" panose="02020603050405020304" pitchFamily="18" charset="0"/>
                <a:cs typeface="Times New Roman" panose="02020603050405020304" pitchFamily="18" charset="0"/>
              </a:rPr>
              <a:t>VILLE</a:t>
            </a:r>
            <a:r>
              <a:rPr lang="fr-FR" sz="1600" i="1" dirty="0">
                <a:effectLst/>
                <a:ea typeface="Times New Roman" panose="02020603050405020304" pitchFamily="18" charset="0"/>
                <a:cs typeface="Times New Roman" panose="02020603050405020304" pitchFamily="18" charset="0"/>
              </a:rPr>
              <a:t> et au </a:t>
            </a:r>
            <a:r>
              <a:rPr lang="fr-FR" sz="1600" b="1" i="1" dirty="0">
                <a:effectLst/>
                <a:ea typeface="Times New Roman" panose="02020603050405020304" pitchFamily="18" charset="0"/>
                <a:cs typeface="Times New Roman" panose="02020603050405020304" pitchFamily="18" charset="0"/>
              </a:rPr>
              <a:t>REQUÉRANT</a:t>
            </a:r>
            <a:r>
              <a:rPr lang="fr-FR" sz="1600" i="1" dirty="0">
                <a:effectLst/>
                <a:ea typeface="Times New Roman" panose="02020603050405020304" pitchFamily="18" charset="0"/>
                <a:cs typeface="Times New Roman" panose="02020603050405020304" pitchFamily="18" charset="0"/>
              </a:rPr>
              <a:t> pour une valeur égale à cinquante pour cent (50 %) du coût total des travaux de l’étape I, de l’étape II et de l’étape III ; »</a:t>
            </a:r>
            <a:endParaRPr lang="fr-CA" sz="1600" i="1" dirty="0">
              <a:effectLst/>
              <a:ea typeface="Times New Roman" panose="02020603050405020304" pitchFamily="18" charset="0"/>
              <a:cs typeface="Times New Roman" panose="02020603050405020304" pitchFamily="18" charset="0"/>
            </a:endParaRPr>
          </a:p>
        </p:txBody>
      </p:sp>
      <p:sp>
        <p:nvSpPr>
          <p:cNvPr id="2" name="ZoneTexte 1">
            <a:extLst>
              <a:ext uri="{FF2B5EF4-FFF2-40B4-BE49-F238E27FC236}">
                <a16:creationId xmlns:a16="http://schemas.microsoft.com/office/drawing/2014/main" id="{79F14186-8D5D-4E69-B92E-6A7C7CE25C9D}"/>
              </a:ext>
            </a:extLst>
          </p:cNvPr>
          <p:cNvSpPr txBox="1"/>
          <p:nvPr>
            <p:custDataLst>
              <p:tags r:id="rId3"/>
            </p:custDataLst>
          </p:nvPr>
        </p:nvSpPr>
        <p:spPr>
          <a:xfrm>
            <a:off x="3740540" y="4339265"/>
            <a:ext cx="7749322" cy="1692771"/>
          </a:xfrm>
          <a:prstGeom prst="rect">
            <a:avLst/>
          </a:prstGeom>
          <a:ln w="28575"/>
        </p:spPr>
        <p:style>
          <a:lnRef idx="2">
            <a:schemeClr val="accent1"/>
          </a:lnRef>
          <a:fillRef idx="1">
            <a:schemeClr val="lt1"/>
          </a:fillRef>
          <a:effectRef idx="0">
            <a:schemeClr val="accent1"/>
          </a:effectRef>
          <a:fontRef idx="minor">
            <a:schemeClr val="dk1"/>
          </a:fontRef>
        </p:style>
        <p:txBody>
          <a:bodyPr wrap="square" rtlCol="0">
            <a:spAutoFit/>
          </a:bodyPr>
          <a:lstStyle/>
          <a:p>
            <a:r>
              <a:rPr lang="fr-CA" sz="1600" b="1" u="sng" dirty="0">
                <a:latin typeface="Corbel" panose="020B0503020204020204" pitchFamily="34" charset="0"/>
                <a:ea typeface="Times New Roman" panose="02020603050405020304" pitchFamily="18" charset="0"/>
              </a:rPr>
              <a:t>Commentaires </a:t>
            </a:r>
            <a:r>
              <a:rPr lang="fr-CA" sz="1600" dirty="0">
                <a:latin typeface="Corbel" panose="020B0503020204020204" pitchFamily="34" charset="0"/>
                <a:ea typeface="Times New Roman" panose="02020603050405020304" pitchFamily="18" charset="0"/>
              </a:rPr>
              <a:t>:  </a:t>
            </a:r>
          </a:p>
          <a:p>
            <a:endParaRPr lang="fr-CA" sz="1400" dirty="0">
              <a:latin typeface="Corbel" panose="020B0503020204020204" pitchFamily="34" charset="0"/>
              <a:ea typeface="Times New Roman" panose="02020603050405020304" pitchFamily="18" charset="0"/>
            </a:endParaRPr>
          </a:p>
          <a:p>
            <a:pPr algn="just"/>
            <a:r>
              <a:rPr lang="fr-CA" sz="1600" dirty="0">
                <a:latin typeface="Corbel" panose="020B0503020204020204" pitchFamily="34" charset="0"/>
              </a:rPr>
              <a:t>L’article 10b) a été abrogé à l’article 3 du présent Règlement (456-2). </a:t>
            </a:r>
          </a:p>
          <a:p>
            <a:pPr algn="just"/>
            <a:endParaRPr lang="fr-CA" sz="1600" dirty="0">
              <a:latin typeface="Corbel" panose="020B0503020204020204" pitchFamily="34" charset="0"/>
            </a:endParaRPr>
          </a:p>
          <a:p>
            <a:pPr algn="just"/>
            <a:r>
              <a:rPr lang="fr-CA" sz="1600" dirty="0">
                <a:latin typeface="Corbel" panose="020B0503020204020204" pitchFamily="34" charset="0"/>
              </a:rPr>
              <a:t>En conséquence, toute les mentions  au cautionnent d’exécution ou au cautionnement de paiement de la main-d'œuvre ont été retiré de l’annexe B. </a:t>
            </a:r>
          </a:p>
          <a:p>
            <a:endParaRPr lang="fr-CA" sz="1000" dirty="0">
              <a:latin typeface="Corbel" panose="020B0503020204020204" pitchFamily="34" charset="0"/>
            </a:endParaRPr>
          </a:p>
        </p:txBody>
      </p:sp>
    </p:spTree>
    <p:extLst>
      <p:ext uri="{BB962C8B-B14F-4D97-AF65-F5344CB8AC3E}">
        <p14:creationId xmlns:p14="http://schemas.microsoft.com/office/powerpoint/2010/main" val="377285701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a:extLst>
              <a:ext uri="{FF2B5EF4-FFF2-40B4-BE49-F238E27FC236}">
                <a16:creationId xmlns:a16="http://schemas.microsoft.com/office/drawing/2014/main" id="{9B8191A0-64D0-4045-A8F7-B1CDA344219C}"/>
              </a:ext>
            </a:extLst>
          </p:cNvPr>
          <p:cNvSpPr>
            <a:spLocks noGrp="1"/>
          </p:cNvSpPr>
          <p:nvPr>
            <p:ph type="title"/>
            <p:custDataLst>
              <p:tags r:id="rId1"/>
            </p:custDataLst>
          </p:nvPr>
        </p:nvSpPr>
        <p:spPr>
          <a:xfrm>
            <a:off x="252919" y="2882537"/>
            <a:ext cx="2947482" cy="2842483"/>
          </a:xfrm>
        </p:spPr>
        <p:txBody>
          <a:bodyPr>
            <a:normAutofit/>
          </a:bodyPr>
          <a:lstStyle/>
          <a:p>
            <a:r>
              <a:rPr lang="fr-CA" dirty="0"/>
              <a:t>Article 7</a:t>
            </a:r>
            <a:br>
              <a:rPr lang="fr-CA" dirty="0"/>
            </a:br>
            <a:br>
              <a:rPr lang="fr-CA" dirty="0"/>
            </a:br>
            <a:r>
              <a:rPr lang="fr-CA" sz="1800" b="1" dirty="0">
                <a:solidFill>
                  <a:srgbClr val="000000"/>
                </a:solidFill>
                <a:latin typeface="Arial" panose="020B0604020202020204" pitchFamily="34" charset="0"/>
              </a:rPr>
              <a:t>Modification </a:t>
            </a:r>
            <a:r>
              <a:rPr lang="fr-CA" sz="1800" b="1" dirty="0">
                <a:solidFill>
                  <a:srgbClr val="000000"/>
                </a:solidFill>
                <a:effectLst/>
                <a:latin typeface="Arial" panose="020B0604020202020204" pitchFamily="34" charset="0"/>
                <a:ea typeface="Times New Roman" panose="02020603050405020304" pitchFamily="18" charset="0"/>
              </a:rPr>
              <a:t>de l’article 4.7 paragraphe 1</a:t>
            </a:r>
            <a:br>
              <a:rPr lang="fr-CA" dirty="0"/>
            </a:br>
            <a:r>
              <a:rPr lang="fr-CA" dirty="0"/>
              <a:t> </a:t>
            </a:r>
          </a:p>
        </p:txBody>
      </p:sp>
      <p:sp>
        <p:nvSpPr>
          <p:cNvPr id="3" name="ZoneTexte 2">
            <a:extLst>
              <a:ext uri="{FF2B5EF4-FFF2-40B4-BE49-F238E27FC236}">
                <a16:creationId xmlns:a16="http://schemas.microsoft.com/office/drawing/2014/main" id="{979B815E-6BA4-4947-861C-D0ACD73D40E0}"/>
              </a:ext>
            </a:extLst>
          </p:cNvPr>
          <p:cNvSpPr txBox="1"/>
          <p:nvPr>
            <p:custDataLst>
              <p:tags r:id="rId2"/>
            </p:custDataLst>
          </p:nvPr>
        </p:nvSpPr>
        <p:spPr>
          <a:xfrm>
            <a:off x="3771315" y="5113274"/>
            <a:ext cx="7674838" cy="830997"/>
          </a:xfrm>
          <a:prstGeom prst="rect">
            <a:avLst/>
          </a:prstGeom>
          <a:ln w="28575"/>
        </p:spPr>
        <p:style>
          <a:lnRef idx="2">
            <a:schemeClr val="accent1"/>
          </a:lnRef>
          <a:fillRef idx="1">
            <a:schemeClr val="lt1"/>
          </a:fillRef>
          <a:effectRef idx="0">
            <a:schemeClr val="accent1"/>
          </a:effectRef>
          <a:fontRef idx="minor">
            <a:schemeClr val="dk1"/>
          </a:fontRef>
        </p:style>
        <p:txBody>
          <a:bodyPr wrap="square" rtlCol="0">
            <a:spAutoFit/>
          </a:bodyPr>
          <a:lstStyle/>
          <a:p>
            <a:r>
              <a:rPr lang="fr-CA" sz="1600" b="1" u="sng" dirty="0">
                <a:latin typeface="Corbel" panose="020B0503020204020204" pitchFamily="34" charset="0"/>
                <a:ea typeface="Times New Roman" panose="02020603050405020304" pitchFamily="18" charset="0"/>
              </a:rPr>
              <a:t>Commentaires </a:t>
            </a:r>
            <a:r>
              <a:rPr lang="fr-CA" sz="1600" dirty="0">
                <a:latin typeface="Corbel" panose="020B0503020204020204" pitchFamily="34" charset="0"/>
                <a:ea typeface="Times New Roman" panose="02020603050405020304" pitchFamily="18" charset="0"/>
              </a:rPr>
              <a:t>:  </a:t>
            </a:r>
          </a:p>
          <a:p>
            <a:pPr algn="just"/>
            <a:r>
              <a:rPr lang="fr-CA" sz="1600" dirty="0">
                <a:latin typeface="Corbel" panose="020B0503020204020204" pitchFamily="34" charset="0"/>
              </a:rPr>
              <a:t>Le pourcentage à l’article 10c) a été réduit à 6% à l’article 4 du présent Règlement (456-2). Le texte de l’annexe B a donc été modifié en conséquence.</a:t>
            </a:r>
          </a:p>
        </p:txBody>
      </p:sp>
      <p:graphicFrame>
        <p:nvGraphicFramePr>
          <p:cNvPr id="6" name="Tableau 5">
            <a:extLst>
              <a:ext uri="{FF2B5EF4-FFF2-40B4-BE49-F238E27FC236}">
                <a16:creationId xmlns:a16="http://schemas.microsoft.com/office/drawing/2014/main" id="{2A421E7B-29D8-46F7-B20C-F6DE2A31F7B6}"/>
              </a:ext>
            </a:extLst>
          </p:cNvPr>
          <p:cNvGraphicFramePr>
            <a:graphicFrameLocks noGrp="1"/>
          </p:cNvGraphicFramePr>
          <p:nvPr>
            <p:custDataLst>
              <p:tags r:id="rId3"/>
            </p:custDataLst>
            <p:extLst>
              <p:ext uri="{D42A27DB-BD31-4B8C-83A1-F6EECF244321}">
                <p14:modId xmlns:p14="http://schemas.microsoft.com/office/powerpoint/2010/main" val="1698292577"/>
              </p:ext>
            </p:extLst>
          </p:nvPr>
        </p:nvGraphicFramePr>
        <p:xfrm>
          <a:off x="3771315" y="901337"/>
          <a:ext cx="7674838" cy="3962400"/>
        </p:xfrm>
        <a:graphic>
          <a:graphicData uri="http://schemas.openxmlformats.org/drawingml/2006/table">
            <a:tbl>
              <a:tblPr firstRow="1" bandRow="1">
                <a:tableStyleId>{8A107856-5554-42FB-B03E-39F5DBC370BA}</a:tableStyleId>
              </a:tblPr>
              <a:tblGrid>
                <a:gridCol w="836023">
                  <a:extLst>
                    <a:ext uri="{9D8B030D-6E8A-4147-A177-3AD203B41FA5}">
                      <a16:colId xmlns:a16="http://schemas.microsoft.com/office/drawing/2014/main" val="1839278982"/>
                    </a:ext>
                  </a:extLst>
                </a:gridCol>
                <a:gridCol w="6838815">
                  <a:extLst>
                    <a:ext uri="{9D8B030D-6E8A-4147-A177-3AD203B41FA5}">
                      <a16:colId xmlns:a16="http://schemas.microsoft.com/office/drawing/2014/main" val="825456547"/>
                    </a:ext>
                  </a:extLst>
                </a:gridCol>
              </a:tblGrid>
              <a:tr h="949499">
                <a:tc>
                  <a:txBody>
                    <a:bodyPr/>
                    <a:lstStyle/>
                    <a:p>
                      <a:pPr algn="ctr"/>
                      <a:r>
                        <a:rPr lang="fr-CA" sz="1600" b="1" dirty="0"/>
                        <a:t>Article en vigueur</a:t>
                      </a:r>
                    </a:p>
                  </a:txBody>
                  <a:tcPr vert="vert27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CA" sz="600" b="0" dirty="0">
                        <a:effectLst/>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1600" b="0" dirty="0">
                          <a:effectLst/>
                        </a:rPr>
                        <a:t>« Le REQUÉRANT versera à la VILLE, dès réception de l’estimé préliminaire, un montant correspondant </a:t>
                      </a:r>
                      <a:r>
                        <a:rPr lang="fr-FR" sz="1600" b="1" dirty="0">
                          <a:solidFill>
                            <a:schemeClr val="accent1"/>
                          </a:solidFill>
                          <a:effectLst/>
                        </a:rPr>
                        <a:t>à dix pour cent (10 %) </a:t>
                      </a:r>
                      <a:r>
                        <a:rPr lang="fr-FR" sz="1600" b="0" dirty="0">
                          <a:effectLst/>
                        </a:rPr>
                        <a:t>de l’estimation du coût de tous les travaux incluant les étapes I, II et III pour les honoraires de services professionnels tels qu’ingénieurs, arpenteurs, évaluateurs, laboratoire, service des travaux publics municipaux et tous autres services professionnels jugés pertinents par la VILLE et un montant correspondant à cent pour cent (100 %) de l’estimation du coût pour les honoraires de laboratoire </a:t>
                      </a:r>
                      <a:r>
                        <a:rPr lang="fr-CA" sz="1600" b="0" dirty="0">
                          <a:effectLst/>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CA" sz="600" b="0" i="1" dirty="0">
                        <a:effectLst/>
                        <a:ea typeface="Times New Roman" panose="02020603050405020304" pitchFamily="18" charset="0"/>
                      </a:endParaRPr>
                    </a:p>
                  </a:txBody>
                  <a:tcPr anchor="ctr"/>
                </a:tc>
                <a:extLst>
                  <a:ext uri="{0D108BD9-81ED-4DB2-BD59-A6C34878D82A}">
                    <a16:rowId xmlns:a16="http://schemas.microsoft.com/office/drawing/2014/main" val="2467776571"/>
                  </a:ext>
                </a:extLst>
              </a:tr>
              <a:tr h="370840">
                <a:tc>
                  <a:txBody>
                    <a:bodyPr/>
                    <a:lstStyle/>
                    <a:p>
                      <a:pPr algn="ctr"/>
                      <a:r>
                        <a:rPr lang="fr-CA" sz="1600" b="1" dirty="0"/>
                        <a:t>Proposition </a:t>
                      </a:r>
                    </a:p>
                  </a:txBody>
                  <a:tcPr vert="vert270"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fr-FR" sz="600" dirty="0">
                        <a:effectLst/>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1600" dirty="0">
                          <a:effectLst/>
                        </a:rPr>
                        <a:t>« Le </a:t>
                      </a:r>
                      <a:r>
                        <a:rPr lang="fr-FR" sz="1600" b="1" dirty="0">
                          <a:effectLst/>
                        </a:rPr>
                        <a:t>REQUÉRANT</a:t>
                      </a:r>
                      <a:r>
                        <a:rPr lang="fr-FR" sz="1600" dirty="0">
                          <a:effectLst/>
                        </a:rPr>
                        <a:t> versera à la </a:t>
                      </a:r>
                      <a:r>
                        <a:rPr lang="fr-FR" sz="1600" b="1" dirty="0">
                          <a:effectLst/>
                        </a:rPr>
                        <a:t>VILLE</a:t>
                      </a:r>
                      <a:r>
                        <a:rPr lang="fr-FR" sz="1600" dirty="0">
                          <a:effectLst/>
                        </a:rPr>
                        <a:t>, dès réception de l’estimé préliminaire, un montant correspondant à </a:t>
                      </a:r>
                      <a:r>
                        <a:rPr lang="fr-FR" sz="1600" b="1" dirty="0">
                          <a:solidFill>
                            <a:schemeClr val="accent1"/>
                          </a:solidFill>
                          <a:effectLst/>
                        </a:rPr>
                        <a:t>six pour cent (6 %) </a:t>
                      </a:r>
                      <a:r>
                        <a:rPr lang="fr-FR" sz="1600" dirty="0">
                          <a:effectLst/>
                        </a:rPr>
                        <a:t>de l’estimation du coût de tous les travaux incluant les étapes I, II et III pour les honoraires de services professionnels tels qu’ingénieurs, arpenteurs, évaluateurs, laboratoire, service des travaux publics municipaux et tous autres services professionnels jugés pertinents par la </a:t>
                      </a:r>
                      <a:r>
                        <a:rPr lang="fr-FR" sz="1600" b="1" dirty="0">
                          <a:effectLst/>
                        </a:rPr>
                        <a:t>VILLE</a:t>
                      </a:r>
                      <a:r>
                        <a:rPr lang="fr-FR" sz="1600" dirty="0">
                          <a:effectLst/>
                        </a:rPr>
                        <a:t> et un montant correspondant à </a:t>
                      </a:r>
                      <a:r>
                        <a:rPr lang="fr-FR" sz="1600" b="1" dirty="0">
                          <a:solidFill>
                            <a:schemeClr val="accent3">
                              <a:lumMod val="50000"/>
                            </a:schemeClr>
                          </a:solidFill>
                          <a:effectLst/>
                        </a:rPr>
                        <a:t>cent pour cent (100 %)</a:t>
                      </a:r>
                      <a:r>
                        <a:rPr lang="fr-FR" sz="1600" dirty="0">
                          <a:effectLst/>
                        </a:rPr>
                        <a:t> de l’estimation du coût pour les honoraires de laboratoire </a:t>
                      </a:r>
                      <a:r>
                        <a:rPr lang="fr-CA" sz="1600" dirty="0">
                          <a:effectLst/>
                        </a:rPr>
                        <a:t>».</a:t>
                      </a:r>
                    </a:p>
                    <a:p>
                      <a:pPr marL="0" indent="0" algn="just">
                        <a:buNone/>
                      </a:pPr>
                      <a:endParaRPr lang="fr-CA" sz="600" dirty="0">
                        <a:effectLst/>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594244198"/>
                  </a:ext>
                </a:extLst>
              </a:tr>
            </a:tbl>
          </a:graphicData>
        </a:graphic>
      </p:graphicFrame>
    </p:spTree>
    <p:extLst>
      <p:ext uri="{BB962C8B-B14F-4D97-AF65-F5344CB8AC3E}">
        <p14:creationId xmlns:p14="http://schemas.microsoft.com/office/powerpoint/2010/main" val="64710057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43162304-DA60-4C31-9E2B-E22F8DA75F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1"/>
            </p:custDataLst>
            <p:extLst>
              <p:ext uri="{386F3935-93C4-4BCD-93E2-E3B085C9AB24}">
                <p16:designElem xmlns:p16="http://schemas.microsoft.com/office/powerpoint/2015/main" val="1"/>
              </p:ext>
            </p:extLst>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a:extLst>
              <a:ext uri="{FF2B5EF4-FFF2-40B4-BE49-F238E27FC236}">
                <a16:creationId xmlns:a16="http://schemas.microsoft.com/office/drawing/2014/main" id="{C4AE1EFF-264A-4A42-BEA1-0E875F40D7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2"/>
            </p:custDataLst>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21" name="Rectangle 20">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3"/>
            </p:custDataLst>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4"/>
            </p:custDataLst>
            <p:extLst>
              <p:ext uri="{386F3935-93C4-4BCD-93E2-E3B085C9AB24}">
                <p16:designElem xmlns:p16="http://schemas.microsoft.com/office/powerpoint/2015/main" val="1"/>
              </p:ext>
            </p:extLst>
          </p:nvPr>
        </p:nvSpPr>
        <p:spPr>
          <a:xfrm flipH="1" flipV="1">
            <a:off x="0" y="762000"/>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a:extLst>
              <a:ext uri="{FF2B5EF4-FFF2-40B4-BE49-F238E27FC236}">
                <a16:creationId xmlns:a16="http://schemas.microsoft.com/office/drawing/2014/main" id="{79DD10E0-90D9-4E8C-978A-4FA79FF983B2}"/>
              </a:ext>
            </a:extLst>
          </p:cNvPr>
          <p:cNvSpPr>
            <a:spLocks noGrp="1"/>
          </p:cNvSpPr>
          <p:nvPr>
            <p:ph type="ctrTitle"/>
            <p:custDataLst>
              <p:tags r:id="rId5"/>
            </p:custDataLst>
          </p:nvPr>
        </p:nvSpPr>
        <p:spPr>
          <a:xfrm>
            <a:off x="494260" y="1683144"/>
            <a:ext cx="2774922" cy="3491712"/>
          </a:xfrm>
        </p:spPr>
        <p:txBody>
          <a:bodyPr vert="horz" lIns="91440" tIns="45720" rIns="91440" bIns="45720" rtlCol="0" anchor="ctr">
            <a:normAutofit/>
          </a:bodyPr>
          <a:lstStyle/>
          <a:p>
            <a:r>
              <a:rPr lang="en-US" sz="3300" spc="-60"/>
              <a:t>Commentaires</a:t>
            </a:r>
          </a:p>
        </p:txBody>
      </p:sp>
      <p:sp>
        <p:nvSpPr>
          <p:cNvPr id="3" name="Sous-titre 2">
            <a:extLst>
              <a:ext uri="{FF2B5EF4-FFF2-40B4-BE49-F238E27FC236}">
                <a16:creationId xmlns:a16="http://schemas.microsoft.com/office/drawing/2014/main" id="{90D94845-6ED5-45F0-934C-C3287CE8C85C}"/>
              </a:ext>
            </a:extLst>
          </p:cNvPr>
          <p:cNvSpPr>
            <a:spLocks noGrp="1"/>
          </p:cNvSpPr>
          <p:nvPr>
            <p:ph type="subTitle" idx="1"/>
            <p:custDataLst>
              <p:tags r:id="rId6"/>
            </p:custDataLst>
          </p:nvPr>
        </p:nvSpPr>
        <p:spPr>
          <a:xfrm>
            <a:off x="4361606" y="755903"/>
            <a:ext cx="6828910" cy="5334001"/>
          </a:xfrm>
        </p:spPr>
        <p:txBody>
          <a:bodyPr vert="horz" lIns="91440" tIns="45720" rIns="91440" bIns="45720" rtlCol="0" anchor="ctr">
            <a:normAutofit/>
          </a:bodyPr>
          <a:lstStyle/>
          <a:p>
            <a:r>
              <a:rPr lang="fr-CA" sz="2000" dirty="0">
                <a:solidFill>
                  <a:schemeClr val="tx1">
                    <a:lumMod val="65000"/>
                    <a:lumOff val="35000"/>
                  </a:schemeClr>
                </a:solidFill>
              </a:rPr>
              <a:t>Toute personne intéressée peut transmettre ses commentaires par écrit à la Ville concernant ce projet de règlement : </a:t>
            </a:r>
          </a:p>
          <a:p>
            <a:pPr marL="342900" indent="-342900">
              <a:buFont typeface="Wingdings" panose="05000000000000000000" pitchFamily="2" charset="2"/>
              <a:buChar char="q"/>
            </a:pPr>
            <a:r>
              <a:rPr lang="fr-CA" sz="2000" dirty="0">
                <a:solidFill>
                  <a:srgbClr val="FFC000"/>
                </a:solidFill>
              </a:rPr>
              <a:t>Par courriel </a:t>
            </a:r>
            <a:r>
              <a:rPr lang="fr-CA" sz="2000" dirty="0">
                <a:solidFill>
                  <a:schemeClr val="tx1">
                    <a:lumMod val="65000"/>
                    <a:lumOff val="35000"/>
                  </a:schemeClr>
                </a:solidFill>
              </a:rPr>
              <a:t>à l’adresse électronique suivante : </a:t>
            </a:r>
            <a:r>
              <a:rPr lang="fr-CA" sz="2000" dirty="0">
                <a:solidFill>
                  <a:schemeClr val="tx1">
                    <a:lumMod val="65000"/>
                    <a:lumOff val="35000"/>
                  </a:schemeClr>
                </a:solidFill>
                <a:hlinkClick r:id="rId9">
                  <a:extLst>
                    <a:ext uri="{A12FA001-AC4F-418D-AE19-62706E023703}">
                      <ahyp:hlinkClr xmlns:ahyp="http://schemas.microsoft.com/office/drawing/2018/hyperlinkcolor" val="tx"/>
                    </a:ext>
                  </a:extLst>
                </a:hlinkClick>
              </a:rPr>
              <a:t>greffier@opark.ca</a:t>
            </a:r>
            <a:r>
              <a:rPr lang="fr-CA" sz="2000" dirty="0">
                <a:solidFill>
                  <a:schemeClr val="tx1">
                    <a:lumMod val="65000"/>
                    <a:lumOff val="35000"/>
                  </a:schemeClr>
                </a:solidFill>
              </a:rPr>
              <a:t> ;</a:t>
            </a:r>
          </a:p>
          <a:p>
            <a:pPr marL="342900" indent="-342900">
              <a:lnSpc>
                <a:spcPct val="100000"/>
              </a:lnSpc>
              <a:spcBef>
                <a:spcPts val="1800"/>
              </a:spcBef>
              <a:buFont typeface="Wingdings" panose="05000000000000000000" pitchFamily="2" charset="2"/>
              <a:buChar char="q"/>
            </a:pPr>
            <a:r>
              <a:rPr lang="fr-CA" sz="2000" dirty="0">
                <a:solidFill>
                  <a:srgbClr val="FFC000"/>
                </a:solidFill>
              </a:rPr>
              <a:t>Par la poste </a:t>
            </a:r>
            <a:r>
              <a:rPr lang="fr-CA" sz="2000" dirty="0">
                <a:solidFill>
                  <a:schemeClr val="tx1">
                    <a:lumMod val="65000"/>
                    <a:lumOff val="35000"/>
                  </a:schemeClr>
                </a:solidFill>
              </a:rPr>
              <a:t>à l’adresse suivante : </a:t>
            </a:r>
          </a:p>
          <a:p>
            <a:pPr marL="357188">
              <a:lnSpc>
                <a:spcPct val="100000"/>
              </a:lnSpc>
              <a:spcBef>
                <a:spcPts val="0"/>
              </a:spcBef>
            </a:pPr>
            <a:r>
              <a:rPr lang="fr-CA" sz="2000" dirty="0">
                <a:solidFill>
                  <a:schemeClr val="tx1">
                    <a:lumMod val="65000"/>
                    <a:lumOff val="35000"/>
                  </a:schemeClr>
                </a:solidFill>
              </a:rPr>
              <a:t>Services des affaires juridiques et du greffe</a:t>
            </a:r>
            <a:br>
              <a:rPr lang="fr-CA" sz="2000" dirty="0">
                <a:solidFill>
                  <a:schemeClr val="tx1">
                    <a:lumMod val="65000"/>
                    <a:lumOff val="35000"/>
                  </a:schemeClr>
                </a:solidFill>
              </a:rPr>
            </a:br>
            <a:r>
              <a:rPr lang="fr-CA" sz="2000" dirty="0">
                <a:solidFill>
                  <a:schemeClr val="tx1">
                    <a:lumMod val="65000"/>
                    <a:lumOff val="35000"/>
                  </a:schemeClr>
                </a:solidFill>
              </a:rPr>
              <a:t>601, chemin Ozias-Leduc, </a:t>
            </a:r>
          </a:p>
          <a:p>
            <a:pPr marL="357188">
              <a:lnSpc>
                <a:spcPct val="100000"/>
              </a:lnSpc>
              <a:spcBef>
                <a:spcPts val="0"/>
              </a:spcBef>
            </a:pPr>
            <a:r>
              <a:rPr lang="fr-CA" sz="2000" dirty="0" err="1">
                <a:solidFill>
                  <a:schemeClr val="tx1">
                    <a:lumMod val="65000"/>
                    <a:lumOff val="35000"/>
                  </a:schemeClr>
                </a:solidFill>
              </a:rPr>
              <a:t>Otterburn</a:t>
            </a:r>
            <a:r>
              <a:rPr lang="fr-CA" sz="2000" dirty="0">
                <a:solidFill>
                  <a:schemeClr val="tx1">
                    <a:lumMod val="65000"/>
                    <a:lumOff val="35000"/>
                  </a:schemeClr>
                </a:solidFill>
              </a:rPr>
              <a:t> Park (Québec) J3H2M6;</a:t>
            </a:r>
          </a:p>
          <a:p>
            <a:pPr marL="342900" indent="-342900">
              <a:spcBef>
                <a:spcPts val="1800"/>
              </a:spcBef>
              <a:buFont typeface="Wingdings" panose="05000000000000000000" pitchFamily="2" charset="2"/>
              <a:buChar char="q"/>
            </a:pPr>
            <a:r>
              <a:rPr lang="fr-CA" sz="2000" dirty="0">
                <a:solidFill>
                  <a:srgbClr val="FFC000"/>
                </a:solidFill>
              </a:rPr>
              <a:t>Par écrit </a:t>
            </a:r>
            <a:r>
              <a:rPr lang="fr-CA" sz="2000" dirty="0">
                <a:solidFill>
                  <a:schemeClr val="tx1">
                    <a:lumMod val="65000"/>
                    <a:lumOff val="35000"/>
                  </a:schemeClr>
                </a:solidFill>
              </a:rPr>
              <a:t>dans la chute à courrier de l’hôtel de ville (lettre dans une enveloppe cachetée).</a:t>
            </a:r>
          </a:p>
          <a:p>
            <a:r>
              <a:rPr lang="fr-CA" sz="2000" dirty="0">
                <a:solidFill>
                  <a:schemeClr val="tx1">
                    <a:lumMod val="65000"/>
                    <a:lumOff val="35000"/>
                  </a:schemeClr>
                </a:solidFill>
              </a:rPr>
              <a:t>Tout commentaire doit être reçu dans les délais consentis dans l’avis accompagnant de document. </a:t>
            </a:r>
            <a:endParaRPr lang="en-US" sz="2000" dirty="0">
              <a:solidFill>
                <a:schemeClr val="tx1">
                  <a:lumMod val="65000"/>
                  <a:lumOff val="35000"/>
                </a:schemeClr>
              </a:solidFill>
            </a:endParaRPr>
          </a:p>
        </p:txBody>
      </p:sp>
      <p:sp>
        <p:nvSpPr>
          <p:cNvPr id="25" name="Freeform: Shape 24">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7"/>
            </p:custDataLst>
            <p:extLst>
              <p:ext uri="{386F3935-93C4-4BCD-93E2-E3B085C9AB24}">
                <p16:designElem xmlns:p16="http://schemas.microsoft.com/office/powerpoint/2015/main" val="1"/>
              </p:ext>
            </p:extLst>
          </p:nvPr>
        </p:nvSpPr>
        <p:spPr>
          <a:xfrm flipH="1" flipV="1">
            <a:off x="11190517" y="1056875"/>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91798281"/>
      </p:ext>
    </p:extLst>
  </p:cSld>
  <p:clrMapOvr>
    <a:overrideClrMapping bg1="dk1" tx1="lt1" bg2="dk2" tx2="lt2" accent1="accent1" accent2="accent2" accent3="accent3" accent4="accent4" accent5="accent5" accent6="accent6" hlink="hlink" folHlink="folHlink"/>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2"/>
</p:tagLst>
</file>

<file path=ppt/tags/tag11.xml><?xml version="1.0" encoding="utf-8"?>
<p:tagLst xmlns:a="http://schemas.openxmlformats.org/drawingml/2006/main" xmlns:r="http://schemas.openxmlformats.org/officeDocument/2006/relationships" xmlns:p="http://schemas.openxmlformats.org/presentationml/2006/main">
  <p:tag name="NUM" val="3"/>
</p:tagLst>
</file>

<file path=ppt/tags/tag12.xml><?xml version="1.0" encoding="utf-8"?>
<p:tagLst xmlns:a="http://schemas.openxmlformats.org/drawingml/2006/main" xmlns:r="http://schemas.openxmlformats.org/officeDocument/2006/relationships" xmlns:p="http://schemas.openxmlformats.org/presentationml/2006/main">
  <p:tag name="NUM" val="4"/>
</p:tagLst>
</file>

<file path=ppt/tags/tag13.xml><?xml version="1.0" encoding="utf-8"?>
<p:tagLst xmlns:a="http://schemas.openxmlformats.org/drawingml/2006/main" xmlns:r="http://schemas.openxmlformats.org/officeDocument/2006/relationships" xmlns:p="http://schemas.openxmlformats.org/presentationml/2006/main">
  <p:tag name="NUM" val="5"/>
</p:tagLst>
</file>

<file path=ppt/tags/tag14.xml><?xml version="1.0" encoding="utf-8"?>
<p:tagLst xmlns:a="http://schemas.openxmlformats.org/drawingml/2006/main" xmlns:r="http://schemas.openxmlformats.org/officeDocument/2006/relationships" xmlns:p="http://schemas.openxmlformats.org/presentationml/2006/main">
  <p:tag name="NUM" val="1"/>
</p:tagLst>
</file>

<file path=ppt/tags/tag15.xml><?xml version="1.0" encoding="utf-8"?>
<p:tagLst xmlns:a="http://schemas.openxmlformats.org/drawingml/2006/main" xmlns:r="http://schemas.openxmlformats.org/officeDocument/2006/relationships" xmlns:p="http://schemas.openxmlformats.org/presentationml/2006/main">
  <p:tag name="NUM" val="2"/>
</p:tagLst>
</file>

<file path=ppt/tags/tag16.xml><?xml version="1.0" encoding="utf-8"?>
<p:tagLst xmlns:a="http://schemas.openxmlformats.org/drawingml/2006/main" xmlns:r="http://schemas.openxmlformats.org/officeDocument/2006/relationships" xmlns:p="http://schemas.openxmlformats.org/presentationml/2006/main">
  <p:tag name="NUM" val="3"/>
</p:tagLst>
</file>

<file path=ppt/tags/tag17.xml><?xml version="1.0" encoding="utf-8"?>
<p:tagLst xmlns:a="http://schemas.openxmlformats.org/drawingml/2006/main" xmlns:r="http://schemas.openxmlformats.org/officeDocument/2006/relationships" xmlns:p="http://schemas.openxmlformats.org/presentationml/2006/main">
  <p:tag name="NUM" val="4"/>
</p:tagLst>
</file>

<file path=ppt/tags/tag18.xml><?xml version="1.0" encoding="utf-8"?>
<p:tagLst xmlns:a="http://schemas.openxmlformats.org/drawingml/2006/main" xmlns:r="http://schemas.openxmlformats.org/officeDocument/2006/relationships" xmlns:p="http://schemas.openxmlformats.org/presentationml/2006/main">
  <p:tag name="NUM" val="5"/>
</p:tagLst>
</file>

<file path=ppt/tags/tag19.xml><?xml version="1.0" encoding="utf-8"?>
<p:tagLst xmlns:a="http://schemas.openxmlformats.org/drawingml/2006/main" xmlns:r="http://schemas.openxmlformats.org/officeDocument/2006/relationships" xmlns:p="http://schemas.openxmlformats.org/presentationml/2006/main">
  <p:tag name="NUM" val="6"/>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7"/>
</p:tagLst>
</file>

<file path=ppt/tags/tag21.xml><?xml version="1.0" encoding="utf-8"?>
<p:tagLst xmlns:a="http://schemas.openxmlformats.org/drawingml/2006/main" xmlns:r="http://schemas.openxmlformats.org/officeDocument/2006/relationships" xmlns:p="http://schemas.openxmlformats.org/presentationml/2006/main">
  <p:tag name="NUM" val="1"/>
</p:tagLst>
</file>

<file path=ppt/tags/tag22.xml><?xml version="1.0" encoding="utf-8"?>
<p:tagLst xmlns:a="http://schemas.openxmlformats.org/drawingml/2006/main" xmlns:r="http://schemas.openxmlformats.org/officeDocument/2006/relationships" xmlns:p="http://schemas.openxmlformats.org/presentationml/2006/main">
  <p:tag name="NUM" val="2"/>
</p:tagLst>
</file>

<file path=ppt/tags/tag23.xml><?xml version="1.0" encoding="utf-8"?>
<p:tagLst xmlns:a="http://schemas.openxmlformats.org/drawingml/2006/main" xmlns:r="http://schemas.openxmlformats.org/officeDocument/2006/relationships" xmlns:p="http://schemas.openxmlformats.org/presentationml/2006/main">
  <p:tag name="NUM" val="3"/>
</p:tagLst>
</file>

<file path=ppt/tags/tag24.xml><?xml version="1.0" encoding="utf-8"?>
<p:tagLst xmlns:a="http://schemas.openxmlformats.org/drawingml/2006/main" xmlns:r="http://schemas.openxmlformats.org/officeDocument/2006/relationships" xmlns:p="http://schemas.openxmlformats.org/presentationml/2006/main">
  <p:tag name="NUM" val="1"/>
</p:tagLst>
</file>

<file path=ppt/tags/tag25.xml><?xml version="1.0" encoding="utf-8"?>
<p:tagLst xmlns:a="http://schemas.openxmlformats.org/drawingml/2006/main" xmlns:r="http://schemas.openxmlformats.org/officeDocument/2006/relationships" xmlns:p="http://schemas.openxmlformats.org/presentationml/2006/main">
  <p:tag name="NUM" val="2"/>
</p:tagLst>
</file>

<file path=ppt/tags/tag26.xml><?xml version="1.0" encoding="utf-8"?>
<p:tagLst xmlns:a="http://schemas.openxmlformats.org/drawingml/2006/main" xmlns:r="http://schemas.openxmlformats.org/officeDocument/2006/relationships" xmlns:p="http://schemas.openxmlformats.org/presentationml/2006/main">
  <p:tag name="NUM" val="3"/>
</p:tagLst>
</file>

<file path=ppt/tags/tag27.xml><?xml version="1.0" encoding="utf-8"?>
<p:tagLst xmlns:a="http://schemas.openxmlformats.org/drawingml/2006/main" xmlns:r="http://schemas.openxmlformats.org/officeDocument/2006/relationships" xmlns:p="http://schemas.openxmlformats.org/presentationml/2006/main">
  <p:tag name="NUM" val="4"/>
</p:tagLst>
</file>

<file path=ppt/tags/tag28.xml><?xml version="1.0" encoding="utf-8"?>
<p:tagLst xmlns:a="http://schemas.openxmlformats.org/drawingml/2006/main" xmlns:r="http://schemas.openxmlformats.org/officeDocument/2006/relationships" xmlns:p="http://schemas.openxmlformats.org/presentationml/2006/main">
  <p:tag name="NUM" val="5"/>
</p:tagLst>
</file>

<file path=ppt/tags/tag29.xml><?xml version="1.0" encoding="utf-8"?>
<p:tagLst xmlns:a="http://schemas.openxmlformats.org/drawingml/2006/main" xmlns:r="http://schemas.openxmlformats.org/officeDocument/2006/relationships" xmlns:p="http://schemas.openxmlformats.org/presentationml/2006/main">
  <p:tag name="NUM" val="1"/>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30.xml><?xml version="1.0" encoding="utf-8"?>
<p:tagLst xmlns:a="http://schemas.openxmlformats.org/drawingml/2006/main" xmlns:r="http://schemas.openxmlformats.org/officeDocument/2006/relationships" xmlns:p="http://schemas.openxmlformats.org/presentationml/2006/main">
  <p:tag name="NUM" val="2"/>
</p:tagLst>
</file>

<file path=ppt/tags/tag31.xml><?xml version="1.0" encoding="utf-8"?>
<p:tagLst xmlns:a="http://schemas.openxmlformats.org/drawingml/2006/main" xmlns:r="http://schemas.openxmlformats.org/officeDocument/2006/relationships" xmlns:p="http://schemas.openxmlformats.org/presentationml/2006/main">
  <p:tag name="NUM" val="3"/>
</p:tagLst>
</file>

<file path=ppt/tags/tag32.xml><?xml version="1.0" encoding="utf-8"?>
<p:tagLst xmlns:a="http://schemas.openxmlformats.org/drawingml/2006/main" xmlns:r="http://schemas.openxmlformats.org/officeDocument/2006/relationships" xmlns:p="http://schemas.openxmlformats.org/presentationml/2006/main">
  <p:tag name="NUM" val="1"/>
</p:tagLst>
</file>

<file path=ppt/tags/tag33.xml><?xml version="1.0" encoding="utf-8"?>
<p:tagLst xmlns:a="http://schemas.openxmlformats.org/drawingml/2006/main" xmlns:r="http://schemas.openxmlformats.org/officeDocument/2006/relationships" xmlns:p="http://schemas.openxmlformats.org/presentationml/2006/main">
  <p:tag name="NUM" val="2"/>
</p:tagLst>
</file>

<file path=ppt/tags/tag34.xml><?xml version="1.0" encoding="utf-8"?>
<p:tagLst xmlns:a="http://schemas.openxmlformats.org/drawingml/2006/main" xmlns:r="http://schemas.openxmlformats.org/officeDocument/2006/relationships" xmlns:p="http://schemas.openxmlformats.org/presentationml/2006/main">
  <p:tag name="NUM" val="3"/>
</p:tagLst>
</file>

<file path=ppt/tags/tag35.xml><?xml version="1.0" encoding="utf-8"?>
<p:tagLst xmlns:a="http://schemas.openxmlformats.org/drawingml/2006/main" xmlns:r="http://schemas.openxmlformats.org/officeDocument/2006/relationships" xmlns:p="http://schemas.openxmlformats.org/presentationml/2006/main">
  <p:tag name="NUM" val="1"/>
</p:tagLst>
</file>

<file path=ppt/tags/tag36.xml><?xml version="1.0" encoding="utf-8"?>
<p:tagLst xmlns:a="http://schemas.openxmlformats.org/drawingml/2006/main" xmlns:r="http://schemas.openxmlformats.org/officeDocument/2006/relationships" xmlns:p="http://schemas.openxmlformats.org/presentationml/2006/main">
  <p:tag name="NUM" val="2"/>
</p:tagLst>
</file>

<file path=ppt/tags/tag37.xml><?xml version="1.0" encoding="utf-8"?>
<p:tagLst xmlns:a="http://schemas.openxmlformats.org/drawingml/2006/main" xmlns:r="http://schemas.openxmlformats.org/officeDocument/2006/relationships" xmlns:p="http://schemas.openxmlformats.org/presentationml/2006/main">
  <p:tag name="NUM" val="3"/>
</p:tagLst>
</file>

<file path=ppt/tags/tag38.xml><?xml version="1.0" encoding="utf-8"?>
<p:tagLst xmlns:a="http://schemas.openxmlformats.org/drawingml/2006/main" xmlns:r="http://schemas.openxmlformats.org/officeDocument/2006/relationships" xmlns:p="http://schemas.openxmlformats.org/presentationml/2006/main">
  <p:tag name="NUM" val="1"/>
</p:tagLst>
</file>

<file path=ppt/tags/tag39.xml><?xml version="1.0" encoding="utf-8"?>
<p:tagLst xmlns:a="http://schemas.openxmlformats.org/drawingml/2006/main" xmlns:r="http://schemas.openxmlformats.org/officeDocument/2006/relationships" xmlns:p="http://schemas.openxmlformats.org/presentationml/2006/main">
  <p:tag name="NUM" val="2"/>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ags/tag40.xml><?xml version="1.0" encoding="utf-8"?>
<p:tagLst xmlns:a="http://schemas.openxmlformats.org/drawingml/2006/main" xmlns:r="http://schemas.openxmlformats.org/officeDocument/2006/relationships" xmlns:p="http://schemas.openxmlformats.org/presentationml/2006/main">
  <p:tag name="NUM" val="3"/>
</p:tagLst>
</file>

<file path=ppt/tags/tag41.xml><?xml version="1.0" encoding="utf-8"?>
<p:tagLst xmlns:a="http://schemas.openxmlformats.org/drawingml/2006/main" xmlns:r="http://schemas.openxmlformats.org/officeDocument/2006/relationships" xmlns:p="http://schemas.openxmlformats.org/presentationml/2006/main">
  <p:tag name="NUM" val="4"/>
</p:tagLst>
</file>

<file path=ppt/tags/tag42.xml><?xml version="1.0" encoding="utf-8"?>
<p:tagLst xmlns:a="http://schemas.openxmlformats.org/drawingml/2006/main" xmlns:r="http://schemas.openxmlformats.org/officeDocument/2006/relationships" xmlns:p="http://schemas.openxmlformats.org/presentationml/2006/main">
  <p:tag name="NUM" val="5"/>
</p:tagLst>
</file>

<file path=ppt/tags/tag43.xml><?xml version="1.0" encoding="utf-8"?>
<p:tagLst xmlns:a="http://schemas.openxmlformats.org/drawingml/2006/main" xmlns:r="http://schemas.openxmlformats.org/officeDocument/2006/relationships" xmlns:p="http://schemas.openxmlformats.org/presentationml/2006/main">
  <p:tag name="NUM" val="6"/>
</p:tagLst>
</file>

<file path=ppt/tags/tag44.xml><?xml version="1.0" encoding="utf-8"?>
<p:tagLst xmlns:a="http://schemas.openxmlformats.org/drawingml/2006/main" xmlns:r="http://schemas.openxmlformats.org/officeDocument/2006/relationships" xmlns:p="http://schemas.openxmlformats.org/presentationml/2006/main">
  <p:tag name="NUM" val="7"/>
</p:tagLst>
</file>

<file path=ppt/tags/tag45.xml><?xml version="1.0" encoding="utf-8"?>
<p:tagLst xmlns:a="http://schemas.openxmlformats.org/drawingml/2006/main" xmlns:r="http://schemas.openxmlformats.org/officeDocument/2006/relationships" xmlns:p="http://schemas.openxmlformats.org/presentationml/2006/main">
  <p:tag name="NUM" val="1"/>
</p:tagLst>
</file>

<file path=ppt/tags/tag46.xml><?xml version="1.0" encoding="utf-8"?>
<p:tagLst xmlns:a="http://schemas.openxmlformats.org/drawingml/2006/main" xmlns:r="http://schemas.openxmlformats.org/officeDocument/2006/relationships" xmlns:p="http://schemas.openxmlformats.org/presentationml/2006/main">
  <p:tag name="NUM" val="2"/>
</p:tagLst>
</file>

<file path=ppt/tags/tag47.xml><?xml version="1.0" encoding="utf-8"?>
<p:tagLst xmlns:a="http://schemas.openxmlformats.org/drawingml/2006/main" xmlns:r="http://schemas.openxmlformats.org/officeDocument/2006/relationships" xmlns:p="http://schemas.openxmlformats.org/presentationml/2006/main">
  <p:tag name="NUM" val="3"/>
</p:tagLst>
</file>

<file path=ppt/tags/tag48.xml><?xml version="1.0" encoding="utf-8"?>
<p:tagLst xmlns:a="http://schemas.openxmlformats.org/drawingml/2006/main" xmlns:r="http://schemas.openxmlformats.org/officeDocument/2006/relationships" xmlns:p="http://schemas.openxmlformats.org/presentationml/2006/main">
  <p:tag name="NUM" val="4"/>
</p:tagLst>
</file>

<file path=ppt/tags/tag49.xml><?xml version="1.0" encoding="utf-8"?>
<p:tagLst xmlns:a="http://schemas.openxmlformats.org/drawingml/2006/main" xmlns:r="http://schemas.openxmlformats.org/officeDocument/2006/relationships" xmlns:p="http://schemas.openxmlformats.org/presentationml/2006/main">
  <p:tag name="NUM" val="5"/>
</p:tagLst>
</file>

<file path=ppt/tags/tag5.xml><?xml version="1.0" encoding="utf-8"?>
<p:tagLst xmlns:a="http://schemas.openxmlformats.org/drawingml/2006/main" xmlns:r="http://schemas.openxmlformats.org/officeDocument/2006/relationships" xmlns:p="http://schemas.openxmlformats.org/presentationml/2006/main">
  <p:tag name="NUM" val="5"/>
</p:tagLst>
</file>

<file path=ppt/tags/tag50.xml><?xml version="1.0" encoding="utf-8"?>
<p:tagLst xmlns:a="http://schemas.openxmlformats.org/drawingml/2006/main" xmlns:r="http://schemas.openxmlformats.org/officeDocument/2006/relationships" xmlns:p="http://schemas.openxmlformats.org/presentationml/2006/main">
  <p:tag name="NUM" val="6"/>
</p:tagLst>
</file>

<file path=ppt/tags/tag6.xml><?xml version="1.0" encoding="utf-8"?>
<p:tagLst xmlns:a="http://schemas.openxmlformats.org/drawingml/2006/main" xmlns:r="http://schemas.openxmlformats.org/officeDocument/2006/relationships" xmlns:p="http://schemas.openxmlformats.org/presentationml/2006/main">
  <p:tag name="NUM" val="6"/>
</p:tagLst>
</file>

<file path=ppt/tags/tag7.xml><?xml version="1.0" encoding="utf-8"?>
<p:tagLst xmlns:a="http://schemas.openxmlformats.org/drawingml/2006/main" xmlns:r="http://schemas.openxmlformats.org/officeDocument/2006/relationships" xmlns:p="http://schemas.openxmlformats.org/presentationml/2006/main">
  <p:tag name="NUM" val="7"/>
</p:tagLst>
</file>

<file path=ppt/tags/tag8.xml><?xml version="1.0" encoding="utf-8"?>
<p:tagLst xmlns:a="http://schemas.openxmlformats.org/drawingml/2006/main" xmlns:r="http://schemas.openxmlformats.org/officeDocument/2006/relationships" xmlns:p="http://schemas.openxmlformats.org/presentationml/2006/main">
  <p:tag name="NUM" val="8"/>
</p:tagLst>
</file>

<file path=ppt/tags/tag9.xml><?xml version="1.0" encoding="utf-8"?>
<p:tagLst xmlns:a="http://schemas.openxmlformats.org/drawingml/2006/main" xmlns:r="http://schemas.openxmlformats.org/officeDocument/2006/relationships" xmlns:p="http://schemas.openxmlformats.org/presentationml/2006/main">
  <p:tag name="NUM" val="1"/>
</p:tagLst>
</file>

<file path=ppt/theme/theme1.xml><?xml version="1.0" encoding="utf-8"?>
<a:theme xmlns:a="http://schemas.openxmlformats.org/drawingml/2006/main" name="Cadre">
  <a:themeElements>
    <a:clrScheme name="Personnalisé 1">
      <a:dk1>
        <a:srgbClr val="000000"/>
      </a:dk1>
      <a:lt1>
        <a:srgbClr val="FFFFFF"/>
      </a:lt1>
      <a:dk2>
        <a:srgbClr val="545454"/>
      </a:dk2>
      <a:lt2>
        <a:srgbClr val="BFBFBF"/>
      </a:lt2>
      <a:accent1>
        <a:srgbClr val="1AB39F"/>
      </a:accent1>
      <a:accent2>
        <a:srgbClr val="FAB900"/>
      </a:accent2>
      <a:accent3>
        <a:srgbClr val="C9F7F1"/>
      </a:accent3>
      <a:accent4>
        <a:srgbClr val="EE7008"/>
      </a:accent4>
      <a:accent5>
        <a:srgbClr val="94EFE3"/>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TotalTime>
  <Words>1211</Words>
  <Application>Microsoft Office PowerPoint</Application>
  <PresentationFormat>Grand écran</PresentationFormat>
  <Paragraphs>62</Paragraphs>
  <Slides>10</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10</vt:i4>
      </vt:variant>
    </vt:vector>
  </HeadingPairs>
  <TitlesOfParts>
    <vt:vector size="18" baseType="lpstr">
      <vt:lpstr>Arial</vt:lpstr>
      <vt:lpstr>Calibri</vt:lpstr>
      <vt:lpstr>Corbel</vt:lpstr>
      <vt:lpstr>Segoe UI</vt:lpstr>
      <vt:lpstr>Times New Roman</vt:lpstr>
      <vt:lpstr>Wingdings</vt:lpstr>
      <vt:lpstr>Wingdings 2</vt:lpstr>
      <vt:lpstr>Cadre</vt:lpstr>
      <vt:lpstr>Présentation PowerPoint</vt:lpstr>
      <vt:lpstr> </vt:lpstr>
      <vt:lpstr>Consultation écrite sur le Règlement  numéro 456-2 remplaçant l’assemblée publique de consultation</vt:lpstr>
      <vt:lpstr>Article 3  ABROGATION DE L’ARTICLE 10B)  </vt:lpstr>
      <vt:lpstr>Article 4  MODIFICATION DE L’ARTICLE 10c)  </vt:lpstr>
      <vt:lpstr>Article 5  Abrogation de l’article 4.4 de l’annexe B  </vt:lpstr>
      <vt:lpstr>Article 7  Abrogation de l’article 4.5 de l’annexe B  </vt:lpstr>
      <vt:lpstr>Article 7  Modification de l’article 4.7 paragraphe 1  </vt:lpstr>
      <vt:lpstr>Commentaires</vt:lpstr>
      <vt:lpstr>Merci de votre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Christine Menard</dc:creator>
  <cp:lastModifiedBy>Christine Menard</cp:lastModifiedBy>
  <cp:revision>12</cp:revision>
  <dcterms:created xsi:type="dcterms:W3CDTF">2020-10-15T22:42:09Z</dcterms:created>
  <dcterms:modified xsi:type="dcterms:W3CDTF">2020-10-16T12:50:02Z</dcterms:modified>
</cp:coreProperties>
</file>